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4"/>
  </p:sldMasterIdLst>
  <p:notesMasterIdLst>
    <p:notesMasterId r:id="rId52"/>
  </p:notesMasterIdLst>
  <p:handoutMasterIdLst>
    <p:handoutMasterId r:id="rId53"/>
  </p:handoutMasterIdLst>
  <p:sldIdLst>
    <p:sldId id="296" r:id="rId5"/>
    <p:sldId id="1322" r:id="rId6"/>
    <p:sldId id="1303" r:id="rId7"/>
    <p:sldId id="1323" r:id="rId8"/>
    <p:sldId id="260" r:id="rId9"/>
    <p:sldId id="4486" r:id="rId10"/>
    <p:sldId id="4483" r:id="rId11"/>
    <p:sldId id="4519" r:id="rId12"/>
    <p:sldId id="676" r:id="rId13"/>
    <p:sldId id="798" r:id="rId14"/>
    <p:sldId id="432" r:id="rId15"/>
    <p:sldId id="4484" r:id="rId16"/>
    <p:sldId id="4485" r:id="rId17"/>
    <p:sldId id="4497" r:id="rId18"/>
    <p:sldId id="4498" r:id="rId19"/>
    <p:sldId id="306" r:id="rId20"/>
    <p:sldId id="4499" r:id="rId21"/>
    <p:sldId id="4489" r:id="rId22"/>
    <p:sldId id="387" r:id="rId23"/>
    <p:sldId id="388" r:id="rId24"/>
    <p:sldId id="4500" r:id="rId25"/>
    <p:sldId id="4501" r:id="rId26"/>
    <p:sldId id="4502" r:id="rId27"/>
    <p:sldId id="261" r:id="rId28"/>
    <p:sldId id="4503" r:id="rId29"/>
    <p:sldId id="391" r:id="rId30"/>
    <p:sldId id="4504" r:id="rId31"/>
    <p:sldId id="392" r:id="rId32"/>
    <p:sldId id="393" r:id="rId33"/>
    <p:sldId id="394" r:id="rId34"/>
    <p:sldId id="395" r:id="rId35"/>
    <p:sldId id="396" r:id="rId36"/>
    <p:sldId id="4505" r:id="rId37"/>
    <p:sldId id="4506" r:id="rId38"/>
    <p:sldId id="4507" r:id="rId39"/>
    <p:sldId id="4508" r:id="rId40"/>
    <p:sldId id="4509" r:id="rId41"/>
    <p:sldId id="4510" r:id="rId42"/>
    <p:sldId id="4511" r:id="rId43"/>
    <p:sldId id="4512" r:id="rId44"/>
    <p:sldId id="4513" r:id="rId45"/>
    <p:sldId id="4514" r:id="rId46"/>
    <p:sldId id="4515" r:id="rId47"/>
    <p:sldId id="4516" r:id="rId48"/>
    <p:sldId id="4517" r:id="rId49"/>
    <p:sldId id="4518" r:id="rId50"/>
    <p:sldId id="678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1">
          <p15:clr>
            <a:srgbClr val="A4A3A4"/>
          </p15:clr>
        </p15:guide>
        <p15:guide id="2" orient="horz" pos="542">
          <p15:clr>
            <a:srgbClr val="A4A3A4"/>
          </p15:clr>
        </p15:guide>
        <p15:guide id="3" orient="horz" pos="3097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pos="2880">
          <p15:clr>
            <a:srgbClr val="A4A3A4"/>
          </p15:clr>
        </p15:guide>
        <p15:guide id="6" pos="282">
          <p15:clr>
            <a:srgbClr val="A4A3A4"/>
          </p15:clr>
        </p15:guide>
        <p15:guide id="7" pos="46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Schneiter" initials="SS" lastIdx="1" clrIdx="0">
    <p:extLst>
      <p:ext uri="{19B8F6BF-5375-455C-9EA6-DF929625EA0E}">
        <p15:presenceInfo xmlns:p15="http://schemas.microsoft.com/office/powerpoint/2012/main" userId="S-1-5-21-958819690-1208897837-285429281-31745" providerId="AD"/>
      </p:ext>
    </p:extLst>
  </p:cmAuthor>
  <p:cmAuthor id="2" name="Patrick Lane" initials="PL" lastIdx="2" clrIdx="1">
    <p:extLst>
      <p:ext uri="{19B8F6BF-5375-455C-9EA6-DF929625EA0E}">
        <p15:presenceInfo xmlns:p15="http://schemas.microsoft.com/office/powerpoint/2012/main" userId="S::plane@comptia.org::659681f1-588f-4a76-9bda-d031b12e85d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27B"/>
    <a:srgbClr val="57197C"/>
    <a:srgbClr val="004872"/>
    <a:srgbClr val="61A729"/>
    <a:srgbClr val="C88D00"/>
    <a:srgbClr val="C35B15"/>
    <a:srgbClr val="576068"/>
    <a:srgbClr val="A1A8CF"/>
    <a:srgbClr val="C5CBCF"/>
    <a:srgbClr val="364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D55DAE-6D59-43F9-A2E4-1C57D3910431}" v="5" dt="2025-09-04T14:27:27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7" autoAdjust="0"/>
    <p:restoredTop sz="98113" autoAdjust="0"/>
  </p:normalViewPr>
  <p:slideViewPr>
    <p:cSldViewPr snapToGrid="0" snapToObjects="1">
      <p:cViewPr varScale="1">
        <p:scale>
          <a:sx n="84" d="100"/>
          <a:sy n="84" d="100"/>
        </p:scale>
        <p:origin x="624" y="56"/>
      </p:cViewPr>
      <p:guideLst>
        <p:guide orient="horz" pos="471"/>
        <p:guide orient="horz" pos="542"/>
        <p:guide orient="horz" pos="3097"/>
        <p:guide orient="horz" pos="1620"/>
        <p:guide pos="2880"/>
        <p:guide pos="282"/>
        <p:guide pos="4685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E661A2-EC43-4844-9FFC-1B2114A721D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7A484D3-2CB2-4587-8224-9A124B10232A}">
      <dgm:prSet/>
      <dgm:spPr/>
      <dgm:t>
        <a:bodyPr/>
        <a:lstStyle/>
        <a:p>
          <a:r>
            <a:rPr lang="en-US" dirty="0"/>
            <a:t>Participate in all 5 sessions (live or on-demand) during the date range for live series.</a:t>
          </a:r>
        </a:p>
      </dgm:t>
    </dgm:pt>
    <dgm:pt modelId="{D9E75ECE-8959-4D5B-83A8-BB9D13C7E83F}" type="parTrans" cxnId="{82B45251-8212-4F31-A3F0-AA19600ECF01}">
      <dgm:prSet/>
      <dgm:spPr/>
      <dgm:t>
        <a:bodyPr/>
        <a:lstStyle/>
        <a:p>
          <a:endParaRPr lang="en-US"/>
        </a:p>
      </dgm:t>
    </dgm:pt>
    <dgm:pt modelId="{FAD7F70C-7F97-4DC3-9B2D-AC2C23B71FBC}" type="sibTrans" cxnId="{82B45251-8212-4F31-A3F0-AA19600ECF01}">
      <dgm:prSet/>
      <dgm:spPr/>
      <dgm:t>
        <a:bodyPr/>
        <a:lstStyle/>
        <a:p>
          <a:endParaRPr lang="en-US"/>
        </a:p>
      </dgm:t>
    </dgm:pt>
    <dgm:pt modelId="{5FB71E81-F869-4874-8A24-B2F0B9CB2624}">
      <dgm:prSet/>
      <dgm:spPr/>
      <dgm:t>
        <a:bodyPr/>
        <a:lstStyle/>
        <a:p>
          <a:r>
            <a:rPr lang="en-US"/>
            <a:t>Be an active member of CIN</a:t>
          </a:r>
        </a:p>
      </dgm:t>
    </dgm:pt>
    <dgm:pt modelId="{51CBD5A1-8275-4AFE-AA34-2195902BE447}" type="parTrans" cxnId="{F2F8D939-F1B5-4651-A7E6-3E15F4FE8A7B}">
      <dgm:prSet/>
      <dgm:spPr/>
      <dgm:t>
        <a:bodyPr/>
        <a:lstStyle/>
        <a:p>
          <a:endParaRPr lang="en-US"/>
        </a:p>
      </dgm:t>
    </dgm:pt>
    <dgm:pt modelId="{AA862D8C-221C-4EEA-B893-27970BE27993}" type="sibTrans" cxnId="{F2F8D939-F1B5-4651-A7E6-3E15F4FE8A7B}">
      <dgm:prSet/>
      <dgm:spPr/>
      <dgm:t>
        <a:bodyPr/>
        <a:lstStyle/>
        <a:p>
          <a:endParaRPr lang="en-US"/>
        </a:p>
      </dgm:t>
    </dgm:pt>
    <dgm:pt modelId="{7B07773D-3931-404F-B3C4-19484A395823}">
      <dgm:prSet/>
      <dgm:spPr/>
      <dgm:t>
        <a:bodyPr/>
        <a:lstStyle/>
        <a:p>
          <a:r>
            <a:rPr lang="en-US"/>
            <a:t>Be involved with a CompTIA training partner or independent instructor teaching CompTIA certifications. </a:t>
          </a:r>
        </a:p>
      </dgm:t>
    </dgm:pt>
    <dgm:pt modelId="{55CC4813-3B90-4833-8376-32C8FD38F06B}" type="parTrans" cxnId="{213243ED-4AF6-4B71-904B-F429DD0C73D1}">
      <dgm:prSet/>
      <dgm:spPr/>
      <dgm:t>
        <a:bodyPr/>
        <a:lstStyle/>
        <a:p>
          <a:endParaRPr lang="en-US"/>
        </a:p>
      </dgm:t>
    </dgm:pt>
    <dgm:pt modelId="{0589FA11-390C-4465-9F4E-BA5CDEE2B732}" type="sibTrans" cxnId="{213243ED-4AF6-4B71-904B-F429DD0C73D1}">
      <dgm:prSet/>
      <dgm:spPr/>
      <dgm:t>
        <a:bodyPr/>
        <a:lstStyle/>
        <a:p>
          <a:endParaRPr lang="en-US"/>
        </a:p>
      </dgm:t>
    </dgm:pt>
    <dgm:pt modelId="{EDE60BB2-61AF-48FE-B668-0A729A40ED20}" type="pres">
      <dgm:prSet presAssocID="{F2E661A2-EC43-4844-9FFC-1B2114A721D4}" presName="root" presStyleCnt="0">
        <dgm:presLayoutVars>
          <dgm:dir/>
          <dgm:resizeHandles val="exact"/>
        </dgm:presLayoutVars>
      </dgm:prSet>
      <dgm:spPr/>
    </dgm:pt>
    <dgm:pt modelId="{4E7218F1-50C1-4298-94A4-A77B2DF909FA}" type="pres">
      <dgm:prSet presAssocID="{77A484D3-2CB2-4587-8224-9A124B10232A}" presName="compNode" presStyleCnt="0"/>
      <dgm:spPr/>
    </dgm:pt>
    <dgm:pt modelId="{77E8D195-D64C-466E-8E8E-43670DE0FB64}" type="pres">
      <dgm:prSet presAssocID="{77A484D3-2CB2-4587-8224-9A124B10232A}" presName="bgRect" presStyleLbl="bgShp" presStyleIdx="0" presStyleCnt="3"/>
      <dgm:spPr/>
    </dgm:pt>
    <dgm:pt modelId="{F9BA3400-8644-453E-A6EA-222A2B149B84}" type="pres">
      <dgm:prSet presAssocID="{77A484D3-2CB2-4587-8224-9A124B1023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272A2457-812C-4506-ACB2-0D2B96B7C98E}" type="pres">
      <dgm:prSet presAssocID="{77A484D3-2CB2-4587-8224-9A124B10232A}" presName="spaceRect" presStyleCnt="0"/>
      <dgm:spPr/>
    </dgm:pt>
    <dgm:pt modelId="{5FA3355A-A382-47CA-82C4-86CF1995AAFC}" type="pres">
      <dgm:prSet presAssocID="{77A484D3-2CB2-4587-8224-9A124B10232A}" presName="parTx" presStyleLbl="revTx" presStyleIdx="0" presStyleCnt="3">
        <dgm:presLayoutVars>
          <dgm:chMax val="0"/>
          <dgm:chPref val="0"/>
        </dgm:presLayoutVars>
      </dgm:prSet>
      <dgm:spPr/>
    </dgm:pt>
    <dgm:pt modelId="{B8FEC1F8-5832-48B6-B7EE-41CE605EB4B2}" type="pres">
      <dgm:prSet presAssocID="{FAD7F70C-7F97-4DC3-9B2D-AC2C23B71FBC}" presName="sibTrans" presStyleCnt="0"/>
      <dgm:spPr/>
    </dgm:pt>
    <dgm:pt modelId="{4FE88951-ECDE-4CE5-8813-669934BAFA45}" type="pres">
      <dgm:prSet presAssocID="{5FB71E81-F869-4874-8A24-B2F0B9CB2624}" presName="compNode" presStyleCnt="0"/>
      <dgm:spPr/>
    </dgm:pt>
    <dgm:pt modelId="{8DB77FEA-4DDE-4C0F-8A48-BA82161D71B6}" type="pres">
      <dgm:prSet presAssocID="{5FB71E81-F869-4874-8A24-B2F0B9CB2624}" presName="bgRect" presStyleLbl="bgShp" presStyleIdx="1" presStyleCnt="3"/>
      <dgm:spPr/>
    </dgm:pt>
    <dgm:pt modelId="{5BF05181-4A3B-47BB-BA2A-2B07976009E4}" type="pres">
      <dgm:prSet presAssocID="{5FB71E81-F869-4874-8A24-B2F0B9CB26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51F0987-1FAF-4C2D-871F-88609C8FAD3E}" type="pres">
      <dgm:prSet presAssocID="{5FB71E81-F869-4874-8A24-B2F0B9CB2624}" presName="spaceRect" presStyleCnt="0"/>
      <dgm:spPr/>
    </dgm:pt>
    <dgm:pt modelId="{C6CA51CF-A77F-4B9C-87A0-B5957770BF0F}" type="pres">
      <dgm:prSet presAssocID="{5FB71E81-F869-4874-8A24-B2F0B9CB2624}" presName="parTx" presStyleLbl="revTx" presStyleIdx="1" presStyleCnt="3">
        <dgm:presLayoutVars>
          <dgm:chMax val="0"/>
          <dgm:chPref val="0"/>
        </dgm:presLayoutVars>
      </dgm:prSet>
      <dgm:spPr/>
    </dgm:pt>
    <dgm:pt modelId="{4C6E436A-68E9-4826-8771-92C49AE65C14}" type="pres">
      <dgm:prSet presAssocID="{AA862D8C-221C-4EEA-B893-27970BE27993}" presName="sibTrans" presStyleCnt="0"/>
      <dgm:spPr/>
    </dgm:pt>
    <dgm:pt modelId="{145FAFB4-BA72-4AE7-A2E0-EC0239A770A6}" type="pres">
      <dgm:prSet presAssocID="{7B07773D-3931-404F-B3C4-19484A395823}" presName="compNode" presStyleCnt="0"/>
      <dgm:spPr/>
    </dgm:pt>
    <dgm:pt modelId="{A7D7459F-7237-4967-AA73-D79F73D0470E}" type="pres">
      <dgm:prSet presAssocID="{7B07773D-3931-404F-B3C4-19484A395823}" presName="bgRect" presStyleLbl="bgShp" presStyleIdx="2" presStyleCnt="3"/>
      <dgm:spPr/>
    </dgm:pt>
    <dgm:pt modelId="{29BB986E-35EC-44AC-BCF4-0CF8B6A12540}" type="pres">
      <dgm:prSet presAssocID="{7B07773D-3931-404F-B3C4-19484A3958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51565514-C63C-4F65-A1EB-E30D2EBCF441}" type="pres">
      <dgm:prSet presAssocID="{7B07773D-3931-404F-B3C4-19484A395823}" presName="spaceRect" presStyleCnt="0"/>
      <dgm:spPr/>
    </dgm:pt>
    <dgm:pt modelId="{A5B3E99D-64C3-48CB-B657-9931D3ABC400}" type="pres">
      <dgm:prSet presAssocID="{7B07773D-3931-404F-B3C4-19484A39582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F8D939-F1B5-4651-A7E6-3E15F4FE8A7B}" srcId="{F2E661A2-EC43-4844-9FFC-1B2114A721D4}" destId="{5FB71E81-F869-4874-8A24-B2F0B9CB2624}" srcOrd="1" destOrd="0" parTransId="{51CBD5A1-8275-4AFE-AA34-2195902BE447}" sibTransId="{AA862D8C-221C-4EEA-B893-27970BE27993}"/>
    <dgm:cxn modelId="{63A45D47-8BF7-46ED-92A4-E36A37F34BEE}" type="presOf" srcId="{77A484D3-2CB2-4587-8224-9A124B10232A}" destId="{5FA3355A-A382-47CA-82C4-86CF1995AAFC}" srcOrd="0" destOrd="0" presId="urn:microsoft.com/office/officeart/2018/2/layout/IconVerticalSolidList"/>
    <dgm:cxn modelId="{5C150F6C-0C19-45DC-8D6E-4B564403BBC5}" type="presOf" srcId="{5FB71E81-F869-4874-8A24-B2F0B9CB2624}" destId="{C6CA51CF-A77F-4B9C-87A0-B5957770BF0F}" srcOrd="0" destOrd="0" presId="urn:microsoft.com/office/officeart/2018/2/layout/IconVerticalSolidList"/>
    <dgm:cxn modelId="{2E275270-3070-4267-889F-813ABECA3455}" type="presOf" srcId="{F2E661A2-EC43-4844-9FFC-1B2114A721D4}" destId="{EDE60BB2-61AF-48FE-B668-0A729A40ED20}" srcOrd="0" destOrd="0" presId="urn:microsoft.com/office/officeart/2018/2/layout/IconVerticalSolidList"/>
    <dgm:cxn modelId="{82B45251-8212-4F31-A3F0-AA19600ECF01}" srcId="{F2E661A2-EC43-4844-9FFC-1B2114A721D4}" destId="{77A484D3-2CB2-4587-8224-9A124B10232A}" srcOrd="0" destOrd="0" parTransId="{D9E75ECE-8959-4D5B-83A8-BB9D13C7E83F}" sibTransId="{FAD7F70C-7F97-4DC3-9B2D-AC2C23B71FBC}"/>
    <dgm:cxn modelId="{C166DAAE-9F7A-441B-BB22-0BAE7E49C8B1}" type="presOf" srcId="{7B07773D-3931-404F-B3C4-19484A395823}" destId="{A5B3E99D-64C3-48CB-B657-9931D3ABC400}" srcOrd="0" destOrd="0" presId="urn:microsoft.com/office/officeart/2018/2/layout/IconVerticalSolidList"/>
    <dgm:cxn modelId="{213243ED-4AF6-4B71-904B-F429DD0C73D1}" srcId="{F2E661A2-EC43-4844-9FFC-1B2114A721D4}" destId="{7B07773D-3931-404F-B3C4-19484A395823}" srcOrd="2" destOrd="0" parTransId="{55CC4813-3B90-4833-8376-32C8FD38F06B}" sibTransId="{0589FA11-390C-4465-9F4E-BA5CDEE2B732}"/>
    <dgm:cxn modelId="{494E1BEB-28D6-4F3D-9EE6-5C0A3EE83EE9}" type="presParOf" srcId="{EDE60BB2-61AF-48FE-B668-0A729A40ED20}" destId="{4E7218F1-50C1-4298-94A4-A77B2DF909FA}" srcOrd="0" destOrd="0" presId="urn:microsoft.com/office/officeart/2018/2/layout/IconVerticalSolidList"/>
    <dgm:cxn modelId="{19A6345F-1489-4D9A-88D0-F4794576B007}" type="presParOf" srcId="{4E7218F1-50C1-4298-94A4-A77B2DF909FA}" destId="{77E8D195-D64C-466E-8E8E-43670DE0FB64}" srcOrd="0" destOrd="0" presId="urn:microsoft.com/office/officeart/2018/2/layout/IconVerticalSolidList"/>
    <dgm:cxn modelId="{1DAF81CE-830F-430A-8235-D4EC17412BC1}" type="presParOf" srcId="{4E7218F1-50C1-4298-94A4-A77B2DF909FA}" destId="{F9BA3400-8644-453E-A6EA-222A2B149B84}" srcOrd="1" destOrd="0" presId="urn:microsoft.com/office/officeart/2018/2/layout/IconVerticalSolidList"/>
    <dgm:cxn modelId="{5937EF41-C6EF-42CF-8421-AF4880EDE01E}" type="presParOf" srcId="{4E7218F1-50C1-4298-94A4-A77B2DF909FA}" destId="{272A2457-812C-4506-ACB2-0D2B96B7C98E}" srcOrd="2" destOrd="0" presId="urn:microsoft.com/office/officeart/2018/2/layout/IconVerticalSolidList"/>
    <dgm:cxn modelId="{371AB560-455B-4EA9-8F59-33CF4A3EED2D}" type="presParOf" srcId="{4E7218F1-50C1-4298-94A4-A77B2DF909FA}" destId="{5FA3355A-A382-47CA-82C4-86CF1995AAFC}" srcOrd="3" destOrd="0" presId="urn:microsoft.com/office/officeart/2018/2/layout/IconVerticalSolidList"/>
    <dgm:cxn modelId="{721C8F19-5662-4F73-833E-B3E02916AB46}" type="presParOf" srcId="{EDE60BB2-61AF-48FE-B668-0A729A40ED20}" destId="{B8FEC1F8-5832-48B6-B7EE-41CE605EB4B2}" srcOrd="1" destOrd="0" presId="urn:microsoft.com/office/officeart/2018/2/layout/IconVerticalSolidList"/>
    <dgm:cxn modelId="{B2A90833-CD71-4A61-B24C-D65F822020E6}" type="presParOf" srcId="{EDE60BB2-61AF-48FE-B668-0A729A40ED20}" destId="{4FE88951-ECDE-4CE5-8813-669934BAFA45}" srcOrd="2" destOrd="0" presId="urn:microsoft.com/office/officeart/2018/2/layout/IconVerticalSolidList"/>
    <dgm:cxn modelId="{45E78843-3932-4D69-BD9F-408BD1DCF2BE}" type="presParOf" srcId="{4FE88951-ECDE-4CE5-8813-669934BAFA45}" destId="{8DB77FEA-4DDE-4C0F-8A48-BA82161D71B6}" srcOrd="0" destOrd="0" presId="urn:microsoft.com/office/officeart/2018/2/layout/IconVerticalSolidList"/>
    <dgm:cxn modelId="{29BC60CA-AF09-433C-8B14-6000152FCC15}" type="presParOf" srcId="{4FE88951-ECDE-4CE5-8813-669934BAFA45}" destId="{5BF05181-4A3B-47BB-BA2A-2B07976009E4}" srcOrd="1" destOrd="0" presId="urn:microsoft.com/office/officeart/2018/2/layout/IconVerticalSolidList"/>
    <dgm:cxn modelId="{971B7BBE-D583-4F48-ABED-3ABE0ED503AD}" type="presParOf" srcId="{4FE88951-ECDE-4CE5-8813-669934BAFA45}" destId="{B51F0987-1FAF-4C2D-871F-88609C8FAD3E}" srcOrd="2" destOrd="0" presId="urn:microsoft.com/office/officeart/2018/2/layout/IconVerticalSolidList"/>
    <dgm:cxn modelId="{4904E314-A2FC-45EA-885E-D0756AC0BE9A}" type="presParOf" srcId="{4FE88951-ECDE-4CE5-8813-669934BAFA45}" destId="{C6CA51CF-A77F-4B9C-87A0-B5957770BF0F}" srcOrd="3" destOrd="0" presId="urn:microsoft.com/office/officeart/2018/2/layout/IconVerticalSolidList"/>
    <dgm:cxn modelId="{4E488F6F-8CD3-4063-B7BB-7581898E1CB8}" type="presParOf" srcId="{EDE60BB2-61AF-48FE-B668-0A729A40ED20}" destId="{4C6E436A-68E9-4826-8771-92C49AE65C14}" srcOrd="3" destOrd="0" presId="urn:microsoft.com/office/officeart/2018/2/layout/IconVerticalSolidList"/>
    <dgm:cxn modelId="{CAD7BEAC-8C50-47F5-9CB3-8B8BE9A924EC}" type="presParOf" srcId="{EDE60BB2-61AF-48FE-B668-0A729A40ED20}" destId="{145FAFB4-BA72-4AE7-A2E0-EC0239A770A6}" srcOrd="4" destOrd="0" presId="urn:microsoft.com/office/officeart/2018/2/layout/IconVerticalSolidList"/>
    <dgm:cxn modelId="{B2AD3A38-B4E2-40D3-883D-8F96CA487407}" type="presParOf" srcId="{145FAFB4-BA72-4AE7-A2E0-EC0239A770A6}" destId="{A7D7459F-7237-4967-AA73-D79F73D0470E}" srcOrd="0" destOrd="0" presId="urn:microsoft.com/office/officeart/2018/2/layout/IconVerticalSolidList"/>
    <dgm:cxn modelId="{90F9D8D3-8F19-493A-9F55-93FE291969D1}" type="presParOf" srcId="{145FAFB4-BA72-4AE7-A2E0-EC0239A770A6}" destId="{29BB986E-35EC-44AC-BCF4-0CF8B6A12540}" srcOrd="1" destOrd="0" presId="urn:microsoft.com/office/officeart/2018/2/layout/IconVerticalSolidList"/>
    <dgm:cxn modelId="{9A8D347A-893D-49FC-834B-450D47CA1AB7}" type="presParOf" srcId="{145FAFB4-BA72-4AE7-A2E0-EC0239A770A6}" destId="{51565514-C63C-4F65-A1EB-E30D2EBCF441}" srcOrd="2" destOrd="0" presId="urn:microsoft.com/office/officeart/2018/2/layout/IconVerticalSolidList"/>
    <dgm:cxn modelId="{C7BED2EF-FC54-45DE-AF42-8CDDFDD2BF81}" type="presParOf" srcId="{145FAFB4-BA72-4AE7-A2E0-EC0239A770A6}" destId="{A5B3E99D-64C3-48CB-B657-9931D3ABC4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8D195-D64C-466E-8E8E-43670DE0FB64}">
      <dsp:nvSpPr>
        <dsp:cNvPr id="0" name=""/>
        <dsp:cNvSpPr/>
      </dsp:nvSpPr>
      <dsp:spPr>
        <a:xfrm>
          <a:off x="0" y="414"/>
          <a:ext cx="8229600" cy="9696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A3400-8644-453E-A6EA-222A2B149B84}">
      <dsp:nvSpPr>
        <dsp:cNvPr id="0" name=""/>
        <dsp:cNvSpPr/>
      </dsp:nvSpPr>
      <dsp:spPr>
        <a:xfrm>
          <a:off x="293307" y="218577"/>
          <a:ext cx="533286" cy="5332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3355A-A382-47CA-82C4-86CF1995AAFC}">
      <dsp:nvSpPr>
        <dsp:cNvPr id="0" name=""/>
        <dsp:cNvSpPr/>
      </dsp:nvSpPr>
      <dsp:spPr>
        <a:xfrm>
          <a:off x="1119902" y="414"/>
          <a:ext cx="7109697" cy="969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17" tIns="102617" rIns="102617" bIns="10261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Participate in all 5 sessions (live or on-demand) during the date range for live series.</a:t>
          </a:r>
        </a:p>
      </dsp:txBody>
      <dsp:txXfrm>
        <a:off x="1119902" y="414"/>
        <a:ext cx="7109697" cy="969612"/>
      </dsp:txXfrm>
    </dsp:sp>
    <dsp:sp modelId="{8DB77FEA-4DDE-4C0F-8A48-BA82161D71B6}">
      <dsp:nvSpPr>
        <dsp:cNvPr id="0" name=""/>
        <dsp:cNvSpPr/>
      </dsp:nvSpPr>
      <dsp:spPr>
        <a:xfrm>
          <a:off x="0" y="1212429"/>
          <a:ext cx="8229600" cy="9696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05181-4A3B-47BB-BA2A-2B07976009E4}">
      <dsp:nvSpPr>
        <dsp:cNvPr id="0" name=""/>
        <dsp:cNvSpPr/>
      </dsp:nvSpPr>
      <dsp:spPr>
        <a:xfrm>
          <a:off x="293307" y="1430592"/>
          <a:ext cx="533286" cy="5332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A51CF-A77F-4B9C-87A0-B5957770BF0F}">
      <dsp:nvSpPr>
        <dsp:cNvPr id="0" name=""/>
        <dsp:cNvSpPr/>
      </dsp:nvSpPr>
      <dsp:spPr>
        <a:xfrm>
          <a:off x="1119902" y="1212429"/>
          <a:ext cx="7109697" cy="969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17" tIns="102617" rIns="102617" bIns="10261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 an active member of CIN</a:t>
          </a:r>
        </a:p>
      </dsp:txBody>
      <dsp:txXfrm>
        <a:off x="1119902" y="1212429"/>
        <a:ext cx="7109697" cy="969612"/>
      </dsp:txXfrm>
    </dsp:sp>
    <dsp:sp modelId="{A7D7459F-7237-4967-AA73-D79F73D0470E}">
      <dsp:nvSpPr>
        <dsp:cNvPr id="0" name=""/>
        <dsp:cNvSpPr/>
      </dsp:nvSpPr>
      <dsp:spPr>
        <a:xfrm>
          <a:off x="0" y="2424445"/>
          <a:ext cx="8229600" cy="9696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B986E-35EC-44AC-BCF4-0CF8B6A12540}">
      <dsp:nvSpPr>
        <dsp:cNvPr id="0" name=""/>
        <dsp:cNvSpPr/>
      </dsp:nvSpPr>
      <dsp:spPr>
        <a:xfrm>
          <a:off x="293307" y="2642608"/>
          <a:ext cx="533286" cy="5332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3E99D-64C3-48CB-B657-9931D3ABC400}">
      <dsp:nvSpPr>
        <dsp:cNvPr id="0" name=""/>
        <dsp:cNvSpPr/>
      </dsp:nvSpPr>
      <dsp:spPr>
        <a:xfrm>
          <a:off x="1119902" y="2424445"/>
          <a:ext cx="7109697" cy="969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617" tIns="102617" rIns="102617" bIns="10261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 involved with a CompTIA training partner or independent instructor teaching CompTIA certifications. </a:t>
          </a:r>
        </a:p>
      </dsp:txBody>
      <dsp:txXfrm>
        <a:off x="1119902" y="2424445"/>
        <a:ext cx="7109697" cy="969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BDD40-51E3-C044-8A4E-71AE04E456FB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181D4-786B-B641-9956-05A4679119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934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6D2A1-6B58-7448-B776-7AA86404108F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EF117-9047-2140-B3F1-EEF431365C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85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FEF117-9047-2140-B3F1-EEF431365C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3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>
          <a:extLst>
            <a:ext uri="{FF2B5EF4-FFF2-40B4-BE49-F238E27FC236}">
              <a16:creationId xmlns:a16="http://schemas.microsoft.com/office/drawing/2014/main" id="{930DF82F-AC38-78FD-E84B-39622D2EA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:notes">
            <a:extLst>
              <a:ext uri="{FF2B5EF4-FFF2-40B4-BE49-F238E27FC236}">
                <a16:creationId xmlns:a16="http://schemas.microsoft.com/office/drawing/2014/main" id="{5CA1ABC4-84BE-8A09-E6F9-2D0802DF62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:notes">
            <a:extLst>
              <a:ext uri="{FF2B5EF4-FFF2-40B4-BE49-F238E27FC236}">
                <a16:creationId xmlns:a16="http://schemas.microsoft.com/office/drawing/2014/main" id="{89ADBF5B-BB2E-9199-33D8-B6F576188A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13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B0698-9A42-47E6-9AC7-E089B946C1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72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FEF117-9047-2140-B3F1-EEF431365C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38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FEF117-9047-2140-B3F1-EEF431365C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46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EA30-2330-55F9-0819-94A1DEBDE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3CF22-AB4A-9573-4410-696F5395F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DA1BE-EADB-8C51-84C3-A57DE623B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45C6A-895A-47FD-7355-36A86A22B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FEF117-9047-2140-B3F1-EEF431365C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76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f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 userDrawn="1"/>
        </p:nvSpPr>
        <p:spPr>
          <a:xfrm>
            <a:off x="457200" y="331611"/>
            <a:ext cx="8229600" cy="2744617"/>
          </a:xfrm>
          <a:prstGeom prst="round2DiagRect">
            <a:avLst>
              <a:gd name="adj1" fmla="val 0"/>
              <a:gd name="adj2" fmla="val 1486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111504"/>
            <a:ext cx="8229600" cy="663217"/>
          </a:xfrm>
        </p:spPr>
        <p:txBody>
          <a:bodyPr lIns="0" rIns="0" anchor="b"/>
          <a:lstStyle>
            <a:lvl1pPr algn="l">
              <a:defRPr>
                <a:solidFill>
                  <a:srgbClr val="6972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81776"/>
            <a:ext cx="6400800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>
                <a:solidFill>
                  <a:srgbClr val="69727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24863" y="4767263"/>
            <a:ext cx="261937" cy="273844"/>
          </a:xfrm>
        </p:spPr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268172" y="4767263"/>
            <a:ext cx="5156692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2025 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pic>
        <p:nvPicPr>
          <p:cNvPr id="9" name="Picture 8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579ECF2-846A-4409-921D-AB0DA7977B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24863" y="4767263"/>
            <a:ext cx="261937" cy="273844"/>
          </a:xfrm>
        </p:spPr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2690915" y="4767263"/>
            <a:ext cx="5733949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2025 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pic>
        <p:nvPicPr>
          <p:cNvPr id="9" name="Picture 8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3B7E21D-E142-4A6B-9251-9711DC81F2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015"/>
            <a:ext cx="8229600" cy="449178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59632"/>
            <a:ext cx="8229599" cy="34051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309284"/>
            <a:ext cx="8229600" cy="345282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24863" y="4767263"/>
            <a:ext cx="261937" cy="273844"/>
          </a:xfrm>
        </p:spPr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268172" y="4767263"/>
            <a:ext cx="5156692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2025 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pic>
        <p:nvPicPr>
          <p:cNvPr id="9" name="Picture 8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AFA422A-48C9-43AC-89F0-EBD2061998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16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24863" y="4767263"/>
            <a:ext cx="261937" cy="273844"/>
          </a:xfrm>
        </p:spPr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2690915" y="4767263"/>
            <a:ext cx="5733949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2025 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pic>
        <p:nvPicPr>
          <p:cNvPr id="5" name="Picture 4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7F37C4C-397B-446A-948B-576D2A080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1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255911" cy="339447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4863" y="4767263"/>
            <a:ext cx="261937" cy="273844"/>
          </a:xfrm>
        </p:spPr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2957341" y="4767263"/>
            <a:ext cx="5467522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2025 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5187950" y="1200151"/>
            <a:ext cx="3498850" cy="3195461"/>
          </a:xfrm>
          <a:prstGeom prst="round1Rect">
            <a:avLst>
              <a:gd name="adj" fmla="val 18280"/>
            </a:avLst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pic>
        <p:nvPicPr>
          <p:cNvPr id="9" name="Picture 8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0B8DCD1-B760-4B58-9436-12D09F1323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1" y="1237110"/>
            <a:ext cx="5945657" cy="315719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6402858" y="1238369"/>
            <a:ext cx="2283943" cy="3154680"/>
          </a:xfrm>
          <a:prstGeom prst="round1Rect">
            <a:avLst>
              <a:gd name="adj" fmla="val 3647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3964" y="2398403"/>
            <a:ext cx="1990696" cy="189137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2708675" y="4767263"/>
            <a:ext cx="5716188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2025 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pic>
        <p:nvPicPr>
          <p:cNvPr id="11" name="Picture 10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FB0FB45-1801-4758-86F2-30D52447D9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1" y="1237110"/>
            <a:ext cx="5945657" cy="315719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24863" y="4767263"/>
            <a:ext cx="261937" cy="273844"/>
          </a:xfrm>
        </p:spPr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6402858" y="1238369"/>
            <a:ext cx="2283943" cy="3154680"/>
          </a:xfrm>
          <a:prstGeom prst="round1Rect">
            <a:avLst>
              <a:gd name="adj" fmla="val 36478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3964" y="2398403"/>
            <a:ext cx="1990696" cy="189137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2664272" y="4767263"/>
            <a:ext cx="5760591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2025 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pic>
        <p:nvPicPr>
          <p:cNvPr id="11" name="Picture 10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1FFD0F9-6928-4850-944F-2E4F964F5E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04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1" y="1237110"/>
            <a:ext cx="5945657" cy="315719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24863" y="4767263"/>
            <a:ext cx="261937" cy="273844"/>
          </a:xfrm>
        </p:spPr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6402858" y="1238369"/>
            <a:ext cx="2283943" cy="3154680"/>
          </a:xfrm>
          <a:prstGeom prst="round1Rect">
            <a:avLst>
              <a:gd name="adj" fmla="val 3647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3964" y="2398403"/>
            <a:ext cx="1990696" cy="189137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2326798" y="4767263"/>
            <a:ext cx="6098065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2025 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pic>
        <p:nvPicPr>
          <p:cNvPr id="11" name="Picture 10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4A142B-1C02-4228-9F39-19EDE38C3F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4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 userDrawn="1"/>
        </p:nvSpPr>
        <p:spPr>
          <a:xfrm>
            <a:off x="457200" y="331611"/>
            <a:ext cx="8229600" cy="4430890"/>
          </a:xfrm>
          <a:prstGeom prst="round2DiagRect">
            <a:avLst>
              <a:gd name="adj1" fmla="val 0"/>
              <a:gd name="adj2" fmla="val 941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2313" y="1955144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45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24771" y="1882821"/>
            <a:ext cx="3694458" cy="300156"/>
          </a:xfrm>
        </p:spPr>
        <p:txBody>
          <a:bodyPr lIns="0" rIns="0" anchor="b">
            <a:noAutofit/>
          </a:bodyPr>
          <a:lstStyle>
            <a:lvl1pPr algn="l"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4771" y="2190032"/>
            <a:ext cx="3694459" cy="1098135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57606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9727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 more information contact: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24863" y="4767263"/>
            <a:ext cx="261937" cy="273844"/>
          </a:xfrm>
        </p:spPr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326798" y="4767263"/>
            <a:ext cx="6098065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2025CompTIA,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pic>
        <p:nvPicPr>
          <p:cNvPr id="10" name="Picture 9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B544237-20CA-43B3-AF99-B4FA7F3930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1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6858" y="4767263"/>
            <a:ext cx="249942" cy="273844"/>
          </a:xfrm>
        </p:spPr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436910" y="4767263"/>
            <a:ext cx="4999948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2025 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CF5FD4D-FD6B-4201-9493-26988B7F9F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807098" y="1862669"/>
            <a:ext cx="1896238" cy="1425498"/>
          </a:xfrm>
          <a:prstGeom prst="round2DiagRect">
            <a:avLst>
              <a:gd name="adj1" fmla="val 0"/>
              <a:gd name="adj2" fmla="val 146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54309" y="1882821"/>
            <a:ext cx="3694458" cy="300156"/>
          </a:xfrm>
        </p:spPr>
        <p:txBody>
          <a:bodyPr lIns="0" rIns="0" anchor="b">
            <a:noAutofit/>
          </a:bodyPr>
          <a:lstStyle>
            <a:lvl1pPr algn="l"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4309" y="2190032"/>
            <a:ext cx="3694459" cy="1098135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57606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24863" y="4767263"/>
            <a:ext cx="261937" cy="273844"/>
          </a:xfrm>
        </p:spPr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326798" y="4767263"/>
            <a:ext cx="6098065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2018 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9727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 more information contact:</a:t>
            </a:r>
          </a:p>
        </p:txBody>
      </p:sp>
      <p:pic>
        <p:nvPicPr>
          <p:cNvPr id="11" name="Picture 10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7BFA5B2-5375-4F4E-B312-7CD9543A92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81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F975-CA2A-4A7C-80AB-59DC8C88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0299C-E15C-48E4-817E-93A47249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DF830-84EC-4541-9CE5-2E15E750B275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D58D1-219E-467B-A18B-3456CE45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7EB4E-1FA8-425C-BCB3-923589505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2ED4-BA0C-4A53-8626-146FF556760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708CE61-86CB-44E9-8700-D76685CA8D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4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f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773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48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920416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189" indent="0">
              <a:buFontTx/>
              <a:buNone/>
              <a:defRPr sz="1050">
                <a:latin typeface="Mission Gothic Regular" pitchFamily="50" charset="0"/>
              </a:defRPr>
            </a:lvl2pPr>
            <a:lvl3pPr marL="914378" indent="0">
              <a:buFontTx/>
              <a:buNone/>
              <a:defRPr sz="1050">
                <a:latin typeface="Mission Gothic Regular" pitchFamily="50" charset="0"/>
              </a:defRPr>
            </a:lvl3pPr>
            <a:lvl4pPr marL="1371566" indent="0">
              <a:buFontTx/>
              <a:buNone/>
              <a:defRPr sz="1050">
                <a:latin typeface="Mission Gothic Regular" pitchFamily="50" charset="0"/>
              </a:defRPr>
            </a:lvl4pPr>
            <a:lvl5pPr marL="1828754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33958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6858" y="4767263"/>
            <a:ext cx="249942" cy="273844"/>
          </a:xfrm>
        </p:spPr>
        <p:txBody>
          <a:bodyPr>
            <a:noAutofit/>
          </a:bodyPr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436910" y="4767263"/>
            <a:ext cx="4999948" cy="2738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900" dirty="0"/>
              <a:t>Copyright (c) 2025 CompTIA, Inc.  All Rights Reserved.  |  </a:t>
            </a:r>
            <a:r>
              <a:rPr lang="en-US" sz="900" dirty="0" err="1"/>
              <a:t>CompTIA.org</a:t>
            </a:r>
            <a:endParaRPr lang="en-US" sz="900" dirty="0"/>
          </a:p>
        </p:txBody>
      </p:sp>
      <p:pic>
        <p:nvPicPr>
          <p:cNvPr id="7" name="Picture 6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6B58792-C903-45EC-AD9F-6D101AB07D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418" y="102393"/>
            <a:ext cx="628764" cy="6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8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332185"/>
            <a:ext cx="8229600" cy="2744390"/>
          </a:xfrm>
          <a:prstGeom prst="round2DiagRect">
            <a:avLst>
              <a:gd name="adj1" fmla="val 0"/>
              <a:gd name="adj2" fmla="val 14654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111504"/>
            <a:ext cx="8229600" cy="663217"/>
          </a:xfrm>
        </p:spPr>
        <p:txBody>
          <a:bodyPr lIns="0" rIns="0" anchor="b">
            <a:noAutofit/>
          </a:bodyPr>
          <a:lstStyle>
            <a:lvl1pPr algn="l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81776"/>
            <a:ext cx="6400800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>
                <a:solidFill>
                  <a:srgbClr val="69727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4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 userDrawn="1"/>
        </p:nvSpPr>
        <p:spPr>
          <a:xfrm>
            <a:off x="457200" y="331611"/>
            <a:ext cx="8229600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 userDrawn="1"/>
        </p:nvSpPr>
        <p:spPr>
          <a:xfrm>
            <a:off x="457200" y="331611"/>
            <a:ext cx="8229600" cy="4325056"/>
          </a:xfrm>
          <a:prstGeom prst="round2DiagRect">
            <a:avLst>
              <a:gd name="adj1" fmla="val 0"/>
              <a:gd name="adj2" fmla="val 94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55144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77443"/>
            <a:ext cx="7772400" cy="384175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 userDrawn="1"/>
        </p:nvSpPr>
        <p:spPr>
          <a:xfrm>
            <a:off x="457200" y="331611"/>
            <a:ext cx="8229600" cy="4325056"/>
          </a:xfrm>
          <a:prstGeom prst="round2DiagRect">
            <a:avLst>
              <a:gd name="adj1" fmla="val 0"/>
              <a:gd name="adj2" fmla="val 9418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55144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77443"/>
            <a:ext cx="7772400" cy="384175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 userDrawn="1"/>
        </p:nvSpPr>
        <p:spPr>
          <a:xfrm>
            <a:off x="457200" y="331611"/>
            <a:ext cx="8229600" cy="4325056"/>
          </a:xfrm>
          <a:prstGeom prst="round2DiagRect">
            <a:avLst>
              <a:gd name="adj1" fmla="val 0"/>
              <a:gd name="adj2" fmla="val 9418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55144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77443"/>
            <a:ext cx="7772400" cy="384175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9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 userDrawn="1"/>
        </p:nvSpPr>
        <p:spPr>
          <a:xfrm>
            <a:off x="457200" y="331611"/>
            <a:ext cx="8229600" cy="4325056"/>
          </a:xfrm>
          <a:prstGeom prst="round2DiagRect">
            <a:avLst>
              <a:gd name="adj1" fmla="val 0"/>
              <a:gd name="adj2" fmla="val 9418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55144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77443"/>
            <a:ext cx="7772400" cy="384175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CompTIA_logo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54045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2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863" y="4767263"/>
            <a:ext cx="261937" cy="27384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4767263"/>
            <a:ext cx="8229600" cy="0"/>
          </a:xfrm>
          <a:prstGeom prst="line">
            <a:avLst/>
          </a:prstGeom>
          <a:ln w="12700" cmpd="sng">
            <a:solidFill>
              <a:srgbClr val="69727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79" r:id="rId3"/>
    <p:sldLayoutId id="2147493471" r:id="rId4"/>
    <p:sldLayoutId id="2147493472" r:id="rId5"/>
    <p:sldLayoutId id="2147493458" r:id="rId6"/>
    <p:sldLayoutId id="2147493467" r:id="rId7"/>
    <p:sldLayoutId id="2147493468" r:id="rId8"/>
    <p:sldLayoutId id="2147493469" r:id="rId9"/>
    <p:sldLayoutId id="2147493459" r:id="rId10"/>
    <p:sldLayoutId id="2147493474" r:id="rId11"/>
    <p:sldLayoutId id="2147493478" r:id="rId12"/>
    <p:sldLayoutId id="2147493480" r:id="rId13"/>
    <p:sldLayoutId id="2147493473" r:id="rId14"/>
    <p:sldLayoutId id="2147493464" r:id="rId15"/>
    <p:sldLayoutId id="2147493465" r:id="rId16"/>
    <p:sldLayoutId id="2147493466" r:id="rId17"/>
    <p:sldLayoutId id="2147493470" r:id="rId18"/>
    <p:sldLayoutId id="2147493475" r:id="rId19"/>
    <p:sldLayoutId id="2147493477" r:id="rId20"/>
    <p:sldLayoutId id="2147493481" r:id="rId21"/>
    <p:sldLayoutId id="2147493482" r:id="rId22"/>
    <p:sldLayoutId id="2147493559" r:id="rId2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spcBef>
          <a:spcPts val="1200"/>
        </a:spcBef>
        <a:buSzPct val="80000"/>
        <a:buFont typeface="Wingdings" charset="2"/>
        <a:buChar char="§"/>
        <a:defRPr sz="2000" kern="1200">
          <a:solidFill>
            <a:srgbClr val="576068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576068"/>
          </a:solidFill>
          <a:latin typeface="+mn-lt"/>
          <a:ea typeface="+mn-ea"/>
          <a:cs typeface="+mn-cs"/>
        </a:defRPr>
      </a:lvl2pPr>
      <a:lvl3pPr marL="1081088" indent="-166688" algn="l" defTabSz="457200" rtl="0" eaLnBrk="1" latinLnBrk="0" hangingPunct="1">
        <a:spcBef>
          <a:spcPct val="20000"/>
        </a:spcBef>
        <a:buSzPct val="80000"/>
        <a:buFont typeface="Wingdings" charset="2"/>
        <a:buChar char="§"/>
        <a:defRPr sz="1600" kern="1200">
          <a:solidFill>
            <a:srgbClr val="576068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576068"/>
          </a:solidFill>
          <a:latin typeface="+mn-lt"/>
          <a:ea typeface="+mn-ea"/>
          <a:cs typeface="+mn-cs"/>
        </a:defRPr>
      </a:lvl4pPr>
      <a:lvl5pPr marL="2003425" indent="-174625" algn="l" defTabSz="457200" rtl="0" eaLnBrk="1" latinLnBrk="0" hangingPunct="1">
        <a:spcBef>
          <a:spcPct val="20000"/>
        </a:spcBef>
        <a:buSzPct val="70000"/>
        <a:buFont typeface="Wingdings" charset="2"/>
        <a:buChar char="§"/>
        <a:defRPr sz="1400" kern="1200">
          <a:solidFill>
            <a:srgbClr val="576068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stanger@comptia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hyperlink" Target="mailto:jason.eckert@trios.com" TargetMode="External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soneckert/LinuxTT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asoneckert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hyperlink" Target="https://bit.ly/CIN-ThePulse-Oct25" TargetMode="Externa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94AE133-F1ED-476D-9D5E-1FA2C684F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158673"/>
            <a:ext cx="8229600" cy="663217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CompTIA Linux+ V8 TTT Session 1: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BD959502-222A-4DAE-9990-308EB42A4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Linux Overview, Setup, Shell Navigation, Getting Help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882063" y="4767263"/>
            <a:ext cx="261937" cy="274637"/>
          </a:xfrm>
        </p:spPr>
        <p:txBody>
          <a:bodyPr/>
          <a:lstStyle/>
          <a:p>
            <a:pPr defTabSz="342900">
              <a:defRPr/>
            </a:pPr>
            <a:fld id="{2066355A-084C-D24E-9AD2-7E4FC41EA627}" type="slidenum">
              <a:rPr lang="en-US" sz="675">
                <a:latin typeface="Calibri"/>
              </a:rPr>
              <a:pPr defTabSz="342900">
                <a:defRPr/>
              </a:pPr>
              <a:t>1</a:t>
            </a:fld>
            <a:endParaRPr lang="en-US" sz="675" dirty="0">
              <a:latin typeface="Calibri"/>
            </a:endParaRPr>
          </a:p>
        </p:txBody>
      </p:sp>
      <p:sp>
        <p:nvSpPr>
          <p:cNvPr id="5" name="Title 4"/>
          <p:cNvSpPr txBox="1">
            <a:spLocks noChangeArrowheads="1"/>
          </p:cNvSpPr>
          <p:nvPr/>
        </p:nvSpPr>
        <p:spPr>
          <a:xfrm>
            <a:off x="455551" y="3047062"/>
            <a:ext cx="5742134" cy="925493"/>
          </a:xfrm>
          <a:prstGeom prst="rect">
            <a:avLst/>
          </a:prstGeom>
          <a:ln/>
        </p:spPr>
        <p:txBody>
          <a:bodyPr vert="horz" lIns="0" tIns="34290" rIns="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ED1C24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42900">
              <a:defRPr/>
            </a:pPr>
            <a:endParaRPr lang="en-US" altLang="zh-CN" sz="2100" dirty="0">
              <a:solidFill>
                <a:srgbClr val="FF000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Subtitle 5"/>
          <p:cNvSpPr txBox="1">
            <a:spLocks noChangeArrowheads="1"/>
          </p:cNvSpPr>
          <p:nvPr/>
        </p:nvSpPr>
        <p:spPr bwMode="auto">
          <a:xfrm>
            <a:off x="1150144" y="4261602"/>
            <a:ext cx="4800600" cy="2234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34290" rIns="0" bIns="34290" rtlCol="0">
            <a:noAutofit/>
          </a:bodyPr>
          <a:lstStyle>
            <a:lvl1pPr marL="225425" indent="-225425" algn="l" defTabSz="457200" rtl="0" eaLnBrk="1" latinLnBrk="0" hangingPunct="1">
              <a:spcBef>
                <a:spcPts val="1200"/>
              </a:spcBef>
              <a:buSzPct val="80000"/>
              <a:buFont typeface="Wingdings" charset="2"/>
              <a:buChar char="§"/>
              <a:defRPr sz="20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457200" rtl="0" eaLnBrk="1" latinLnBrk="0" hangingPunct="1">
              <a:spcBef>
                <a:spcPct val="20000"/>
              </a:spcBef>
              <a:buSzPct val="80000"/>
              <a:buFont typeface="Wingdings" charset="2"/>
              <a:buChar char="§"/>
              <a:defRPr sz="16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4pPr>
            <a:lvl5pPr marL="2003425" indent="-174625" algn="l" defTabSz="457200" rtl="0" eaLnBrk="1" latinLnBrk="0" hangingPunct="1">
              <a:spcBef>
                <a:spcPct val="20000"/>
              </a:spcBef>
              <a:buSzPct val="70000"/>
              <a:buFont typeface="Wingdings" charset="2"/>
              <a:buChar char="§"/>
              <a:defRPr sz="14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spcBef>
                <a:spcPts val="900"/>
              </a:spcBef>
              <a:buNone/>
              <a:defRPr/>
            </a:pPr>
            <a:r>
              <a:rPr lang="en-US" altLang="zh-CN" sz="1200" dirty="0">
                <a:solidFill>
                  <a:srgbClr val="69727B"/>
                </a:solidFill>
                <a:latin typeface="Calibri"/>
                <a:ea typeface="宋体" panose="02010600030101010101" pitchFamily="2" charset="-122"/>
              </a:rPr>
              <a:t>September 9, 2025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7685" y="4493314"/>
            <a:ext cx="233539" cy="197285"/>
          </a:xfrm>
          <a:prstGeom prst="rect">
            <a:avLst/>
          </a:prstGeom>
        </p:spPr>
      </p:pic>
      <p:sp>
        <p:nvSpPr>
          <p:cNvPr id="8" name="Subtitle 5"/>
          <p:cNvSpPr txBox="1">
            <a:spLocks noChangeArrowheads="1"/>
          </p:cNvSpPr>
          <p:nvPr/>
        </p:nvSpPr>
        <p:spPr bwMode="auto">
          <a:xfrm>
            <a:off x="6498435" y="4435494"/>
            <a:ext cx="2645565" cy="2407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34290" rIns="0" bIns="34290" rtlCol="0">
            <a:noAutofit/>
          </a:bodyPr>
          <a:lstStyle>
            <a:lvl1pPr marL="225425" indent="-225425" algn="l" defTabSz="457200" rtl="0" eaLnBrk="1" latinLnBrk="0" hangingPunct="1">
              <a:spcBef>
                <a:spcPts val="1200"/>
              </a:spcBef>
              <a:buSzPct val="80000"/>
              <a:buFont typeface="Wingdings" charset="2"/>
              <a:buChar char="§"/>
              <a:defRPr sz="20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457200" rtl="0" eaLnBrk="1" latinLnBrk="0" hangingPunct="1">
              <a:spcBef>
                <a:spcPct val="20000"/>
              </a:spcBef>
              <a:buSzPct val="80000"/>
              <a:buFont typeface="Wingdings" charset="2"/>
              <a:buChar char="§"/>
              <a:defRPr sz="16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4pPr>
            <a:lvl5pPr marL="2003425" indent="-174625" algn="l" defTabSz="457200" rtl="0" eaLnBrk="1" latinLnBrk="0" hangingPunct="1">
              <a:spcBef>
                <a:spcPct val="20000"/>
              </a:spcBef>
              <a:buSzPct val="70000"/>
              <a:buFont typeface="Wingdings" charset="2"/>
              <a:buChar char="§"/>
              <a:defRPr sz="14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spcBef>
                <a:spcPts val="900"/>
              </a:spcBef>
              <a:buNone/>
              <a:defRPr/>
            </a:pPr>
            <a:r>
              <a:rPr lang="en-US" altLang="zh-CN" sz="1200" dirty="0">
                <a:solidFill>
                  <a:srgbClr val="69727B"/>
                </a:solidFill>
                <a:latin typeface="Calibri"/>
                <a:ea typeface="宋体" panose="02010600030101010101" pitchFamily="2" charset="-122"/>
              </a:rPr>
              <a:t>@TeachCompTIA    #Linux+TTT</a:t>
            </a:r>
          </a:p>
        </p:txBody>
      </p:sp>
      <p:pic>
        <p:nvPicPr>
          <p:cNvPr id="18" name="Picture 17" descr="A picture containing sitting, black, white&#10;&#10;Description automatically generated">
            <a:extLst>
              <a:ext uri="{FF2B5EF4-FFF2-40B4-BE49-F238E27FC236}">
                <a16:creationId xmlns:a16="http://schemas.microsoft.com/office/drawing/2014/main" id="{6287CE19-482B-47B1-BE60-690F1C6BC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67" y="331939"/>
            <a:ext cx="6644312" cy="2214771"/>
          </a:xfrm>
          <a:prstGeom prst="rect">
            <a:avLst/>
          </a:prstGeom>
        </p:spPr>
      </p:pic>
      <p:pic>
        <p:nvPicPr>
          <p:cNvPr id="7" name="Picture 6" descr="A white circle with red text&#10;&#10;AI-generated content may be incorrect.">
            <a:extLst>
              <a:ext uri="{FF2B5EF4-FFF2-40B4-BE49-F238E27FC236}">
                <a16:creationId xmlns:a16="http://schemas.microsoft.com/office/drawing/2014/main" id="{6E6427B4-3BD3-2D86-6B3E-22395804F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744" y="279129"/>
            <a:ext cx="2469056" cy="24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4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indoor, table, dining table&#10;&#10;Description automatically generated">
            <a:extLst>
              <a:ext uri="{FF2B5EF4-FFF2-40B4-BE49-F238E27FC236}">
                <a16:creationId xmlns:a16="http://schemas.microsoft.com/office/drawing/2014/main" id="{ED48866C-1EFE-4DE2-A149-195BAEFD3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2F626C5-B419-401A-902D-5A1EA99FD25F}"/>
              </a:ext>
            </a:extLst>
          </p:cNvPr>
          <p:cNvSpPr/>
          <p:nvPr/>
        </p:nvSpPr>
        <p:spPr>
          <a:xfrm>
            <a:off x="6613072" y="802984"/>
            <a:ext cx="1951265" cy="2090057"/>
          </a:xfrm>
          <a:prstGeom prst="wedgeRoundRectCallout">
            <a:avLst>
              <a:gd name="adj1" fmla="val -37833"/>
              <a:gd name="adj2" fmla="val 8632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81DCA-9441-4565-B907-F362C1B46AC0}"/>
              </a:ext>
            </a:extLst>
          </p:cNvPr>
          <p:cNvSpPr txBox="1"/>
          <p:nvPr/>
        </p:nvSpPr>
        <p:spPr>
          <a:xfrm>
            <a:off x="6939643" y="1139939"/>
            <a:ext cx="2204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Heavy" panose="020B0903020102020204" pitchFamily="34" charset="0"/>
              </a:rPr>
              <a:t>Your Turn!</a:t>
            </a:r>
          </a:p>
          <a:p>
            <a:endParaRPr lang="en-US" dirty="0">
              <a:latin typeface="Franklin Gothic Heavy" panose="020B0903020102020204" pitchFamily="34" charset="0"/>
            </a:endParaRPr>
          </a:p>
          <a:p>
            <a:r>
              <a:rPr lang="en-US" dirty="0">
                <a:latin typeface="Franklin Gothic Heavy" panose="020B0903020102020204" pitchFamily="34" charset="0"/>
              </a:rPr>
              <a:t>Tell us about yourself.</a:t>
            </a:r>
          </a:p>
        </p:txBody>
      </p:sp>
      <p:pic>
        <p:nvPicPr>
          <p:cNvPr id="4" name="Picture 3" descr="A white circle with red text&#10;&#10;AI-generated content may be incorrect.">
            <a:extLst>
              <a:ext uri="{FF2B5EF4-FFF2-40B4-BE49-F238E27FC236}">
                <a16:creationId xmlns:a16="http://schemas.microsoft.com/office/drawing/2014/main" id="{206E8E1A-B71E-F5EB-CCB8-E9053423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9199">
            <a:off x="579663" y="3840479"/>
            <a:ext cx="873841" cy="8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2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A53C4A-64D9-446A-85BC-30220053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Poll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02F7D-DC48-433C-A681-9433D2EE3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type of training organization best describes your employer?</a:t>
            </a:r>
          </a:p>
          <a:p>
            <a:pPr marL="342884" indent="-342884">
              <a:buFont typeface="+mj-lt"/>
              <a:buAutoNum type="alphaUcPeriod"/>
            </a:pPr>
            <a:r>
              <a:rPr lang="en-US" dirty="0"/>
              <a:t>Academic Education Provider</a:t>
            </a:r>
          </a:p>
          <a:p>
            <a:pPr marL="342884" indent="-342884">
              <a:buFont typeface="+mj-lt"/>
              <a:buAutoNum type="alphaUcPeriod"/>
            </a:pPr>
            <a:r>
              <a:rPr lang="en-US" dirty="0"/>
              <a:t>Commercial Training Provider</a:t>
            </a:r>
          </a:p>
          <a:p>
            <a:pPr marL="342884" indent="-342884">
              <a:buFont typeface="+mj-lt"/>
              <a:buAutoNum type="alphaUcPeriod"/>
            </a:pPr>
            <a:r>
              <a:rPr lang="en-US" dirty="0"/>
              <a:t>Government</a:t>
            </a:r>
          </a:p>
          <a:p>
            <a:pPr marL="342884" indent="-342884">
              <a:buFont typeface="+mj-lt"/>
              <a:buAutoNum type="alphaUcPeriod"/>
            </a:pPr>
            <a:r>
              <a:rPr lang="en-US" dirty="0"/>
              <a:t>Corporate</a:t>
            </a:r>
          </a:p>
          <a:p>
            <a:pPr marL="342884" indent="-342884">
              <a:buFont typeface="+mj-lt"/>
              <a:buAutoNum type="alphaUcPeriod"/>
            </a:pPr>
            <a:r>
              <a:rPr lang="en-US" dirty="0"/>
              <a:t>Publisher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FCE5D-1B38-4EAD-B783-76397EF7DD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36858" y="4767264"/>
            <a:ext cx="249942" cy="273844"/>
          </a:xfrm>
          <a:prstGeom prst="rect">
            <a:avLst/>
          </a:prstGeom>
        </p:spPr>
        <p:txBody>
          <a:bodyPr/>
          <a:lstStyle/>
          <a:p>
            <a:pPr defTabSz="342892">
              <a:defRPr/>
            </a:pPr>
            <a:fld id="{91AF2B4D-6B12-4EDF-87BB-2B55CECB6611}" type="slidenum">
              <a:rPr lang="en-US" sz="675">
                <a:latin typeface="Calibri"/>
              </a:rPr>
              <a:pPr defTabSz="342892">
                <a:defRPr/>
              </a:pPr>
              <a:t>11</a:t>
            </a:fld>
            <a:endParaRPr lang="en-US" sz="675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3156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A53C4A-64D9-446A-85BC-30220053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Poll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02F7D-DC48-433C-A681-9433D2EE3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you have the CompTIA Linux+ certification? (choose all that apply).</a:t>
            </a:r>
          </a:p>
          <a:p>
            <a:pPr marL="342884" indent="-342884">
              <a:buFont typeface="+mj-lt"/>
              <a:buAutoNum type="alphaUcPeriod"/>
            </a:pPr>
            <a:r>
              <a:rPr lang="en-US" dirty="0"/>
              <a:t>Yes, I am certified with the CompTIA Linux+ XK0-006 Series certification.</a:t>
            </a:r>
          </a:p>
          <a:p>
            <a:pPr marL="342884" indent="-342884">
              <a:buFont typeface="+mj-lt"/>
              <a:buAutoNum type="alphaUcPeriod"/>
            </a:pPr>
            <a:r>
              <a:rPr lang="en-US" dirty="0"/>
              <a:t>Yes, I am certified with the CompTIA Linux+ XK0-005 Series certification.</a:t>
            </a:r>
          </a:p>
          <a:p>
            <a:pPr marL="342884" indent="-342884">
              <a:buFont typeface="+mj-lt"/>
              <a:buAutoNum type="alphaUcPeriod"/>
            </a:pPr>
            <a:r>
              <a:rPr lang="en-US" dirty="0"/>
              <a:t>Yes, I have an older CompTIA Linux+ certification. </a:t>
            </a:r>
          </a:p>
          <a:p>
            <a:pPr marL="342884" indent="-342884">
              <a:buFont typeface="+mj-lt"/>
              <a:buAutoNum type="alphaUcPeriod"/>
            </a:pPr>
            <a:r>
              <a:rPr lang="en-US" dirty="0"/>
              <a:t>No, but I hold other CompTIA certifications.</a:t>
            </a:r>
          </a:p>
          <a:p>
            <a:pPr marL="342884" indent="-342884">
              <a:buFont typeface="+mj-lt"/>
              <a:buAutoNum type="alphaUcPeriod"/>
            </a:pPr>
            <a:r>
              <a:rPr lang="en-US" dirty="0"/>
              <a:t>No, I have a Linux certification through another provider.</a:t>
            </a:r>
          </a:p>
          <a:p>
            <a:pPr marL="342884" indent="-342884">
              <a:buFont typeface="+mj-lt"/>
              <a:buAutoNum type="alphaUcPeriod"/>
            </a:pPr>
            <a:r>
              <a:rPr lang="en-US" dirty="0"/>
              <a:t>I am not currently certified in Linux.</a:t>
            </a:r>
          </a:p>
        </p:txBody>
      </p:sp>
    </p:spTree>
    <p:extLst>
      <p:ext uri="{BB962C8B-B14F-4D97-AF65-F5344CB8AC3E}">
        <p14:creationId xmlns:p14="http://schemas.microsoft.com/office/powerpoint/2010/main" val="237312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2F83-73F1-4A65-AAA1-8999A6CC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A316-5E97-4D09-8952-412CE5C39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 you currently offer a Linux+ course in your program?</a:t>
            </a:r>
          </a:p>
          <a:p>
            <a:pPr marL="457189" indent="-457189">
              <a:buFont typeface="+mj-lt"/>
              <a:buAutoNum type="alphaUcPeriod"/>
            </a:pPr>
            <a:r>
              <a:rPr lang="en-US" dirty="0"/>
              <a:t>Yes, we have been offering one for over 2 years.</a:t>
            </a:r>
            <a:endParaRPr lang="en-US" i="1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lphaUcPeriod"/>
            </a:pPr>
            <a:r>
              <a:rPr lang="en-US" dirty="0"/>
              <a:t>Yes, we just started to offer one within the past 1-2 years</a:t>
            </a:r>
          </a:p>
          <a:p>
            <a:pPr marL="457189" indent="-457189">
              <a:buFont typeface="+mj-lt"/>
              <a:buAutoNum type="alphaUcPeriod"/>
            </a:pPr>
            <a:r>
              <a:rPr lang="en-US" dirty="0"/>
              <a:t>No, but we are planning to offer a new course with the release of Linux+ V8 in the next year.</a:t>
            </a:r>
          </a:p>
          <a:p>
            <a:pPr marL="457189" indent="-457189">
              <a:buFont typeface="+mj-lt"/>
              <a:buAutoNum type="alphaUcPeriod"/>
            </a:pPr>
            <a:r>
              <a:rPr lang="en-US" dirty="0"/>
              <a:t>No plans to offer right now</a:t>
            </a:r>
          </a:p>
        </p:txBody>
      </p:sp>
    </p:spTree>
    <p:extLst>
      <p:ext uri="{BB962C8B-B14F-4D97-AF65-F5344CB8AC3E}">
        <p14:creationId xmlns:p14="http://schemas.microsoft.com/office/powerpoint/2010/main" val="156175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3A44-0560-11C5-4271-00981CDA3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E86A-86B7-A4B5-650D-94327258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10D18-D52F-7DB5-BF74-D8BEFADD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long have you taught Linux?</a:t>
            </a:r>
          </a:p>
          <a:p>
            <a:pPr marL="457189" indent="-457189">
              <a:buFont typeface="+mj-lt"/>
              <a:buAutoNum type="alphaUcPeriod"/>
            </a:pPr>
            <a:r>
              <a:rPr lang="en-US" dirty="0"/>
              <a:t>Long enough to know that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 -rf / </a:t>
            </a:r>
            <a:r>
              <a:rPr lang="en-US" dirty="0"/>
              <a:t>is a teachable moment.</a:t>
            </a:r>
          </a:p>
          <a:p>
            <a:pPr marL="457189" indent="-457189">
              <a:buFont typeface="+mj-lt"/>
              <a:buAutoNum type="alphaUcPeriod"/>
            </a:pPr>
            <a:r>
              <a:rPr lang="en-US" dirty="0"/>
              <a:t>A few semesters… I still Google man pages like everyone else.</a:t>
            </a:r>
          </a:p>
          <a:p>
            <a:pPr marL="457189" indent="-457189">
              <a:buFont typeface="+mj-lt"/>
              <a:buAutoNum type="alphaUcPeriod"/>
            </a:pPr>
            <a:r>
              <a:rPr lang="en-US" dirty="0"/>
              <a:t>I'm still in the “turn it off and on again” phase, but I’m committed.</a:t>
            </a:r>
          </a:p>
          <a:p>
            <a:pPr marL="457189" indent="-457189">
              <a:buFont typeface="+mj-lt"/>
              <a:buAutoNum type="alphaUcPeriod"/>
            </a:pPr>
            <a:r>
              <a:rPr lang="en-US" dirty="0"/>
              <a:t>Does “assigning lab work and praying” count as teaching?</a:t>
            </a:r>
          </a:p>
          <a:p>
            <a:pPr marL="457189" indent="-457189">
              <a:buFont typeface="+mj-lt"/>
              <a:buAutoNum type="alphaUcPeriod"/>
            </a:pPr>
            <a:r>
              <a:rPr lang="en-US" dirty="0"/>
              <a:t>This is my first time. Please be gentle.</a:t>
            </a:r>
          </a:p>
        </p:txBody>
      </p:sp>
    </p:spTree>
    <p:extLst>
      <p:ext uri="{BB962C8B-B14F-4D97-AF65-F5344CB8AC3E}">
        <p14:creationId xmlns:p14="http://schemas.microsoft.com/office/powerpoint/2010/main" val="354785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Question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What are the key things that you want to take away from these sessions?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Answer in the chat window and let’s share. 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850127" y="1367390"/>
            <a:ext cx="1904891" cy="857250"/>
          </a:xfrm>
          <a:prstGeom prst="rect">
            <a:avLst/>
          </a:prstGeom>
        </p:spPr>
        <p:txBody>
          <a:bodyPr vert="horz" lIns="0" tIns="34290" rIns="68580" bIns="3429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bg1"/>
                </a:solidFill>
              </a:rPr>
              <a:t>This photo is for placement only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761035F-A1B9-4DE6-AF61-D0580AD52A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065" r="130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677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FA6EF8-9439-40FB-B525-0B4524B9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2AC503-FE08-4822-8EE6-7E4B2AF61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43E0-BB2D-43B1-8CB7-B2C3F997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 descr="A white circle with red text&#10;&#10;AI-generated content may be incorrect.">
            <a:extLst>
              <a:ext uri="{FF2B5EF4-FFF2-40B4-BE49-F238E27FC236}">
                <a16:creationId xmlns:a16="http://schemas.microsoft.com/office/drawing/2014/main" id="{6A423B41-6797-D479-1B95-1CC75C4E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434" y="1055506"/>
            <a:ext cx="2469056" cy="24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43FED6-F336-45DC-926B-CDA201E0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F2F96-FA1F-4AFA-88D4-C456A394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7F2CF0A-EF69-0A6A-CD3E-CAF03FD51D34}"/>
              </a:ext>
            </a:extLst>
          </p:cNvPr>
          <p:cNvSpPr txBox="1">
            <a:spLocks/>
          </p:cNvSpPr>
          <p:nvPr/>
        </p:nvSpPr>
        <p:spPr>
          <a:xfrm>
            <a:off x="457200" y="1063229"/>
            <a:ext cx="8686800" cy="3701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Regardless of whether you have taught Linux before, or are completely new to Linux, </a:t>
            </a:r>
            <a:r>
              <a:rPr lang="en-CA" b="1" dirty="0">
                <a:solidFill>
                  <a:srgbClr val="FF0000"/>
                </a:solidFill>
              </a:rPr>
              <a:t>these sessions are designed to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:</a:t>
            </a:r>
            <a:br>
              <a:rPr lang="en-CA" dirty="0">
                <a:solidFill>
                  <a:schemeClr val="tx2">
                    <a:lumMod val="75000"/>
                  </a:schemeClr>
                </a:solidFill>
              </a:rPr>
            </a:br>
            <a:endParaRPr lang="en-CA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Provide a detailed </a:t>
            </a:r>
            <a:r>
              <a:rPr lang="en-CA" b="1" dirty="0">
                <a:solidFill>
                  <a:srgbClr val="FF0000"/>
                </a:solidFill>
              </a:rPr>
              <a:t>structure</a:t>
            </a:r>
            <a:r>
              <a:rPr lang="en-CA" dirty="0"/>
              <a:t> 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that guide you through the topics in a typical Linux course</a:t>
            </a:r>
          </a:p>
          <a:p>
            <a:pPr marL="457200" indent="-457200">
              <a:buFont typeface="+mj-lt"/>
              <a:buAutoNum type="alphaLcParenR"/>
            </a:pPr>
            <a:endParaRPr lang="en-CA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Cover the objectives for the new Linux+ (</a:t>
            </a:r>
            <a:r>
              <a:rPr lang="en-CA" b="1" dirty="0">
                <a:solidFill>
                  <a:srgbClr val="FF0000"/>
                </a:solidFill>
              </a:rPr>
              <a:t>XK0-006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) certification exam</a:t>
            </a:r>
            <a:br>
              <a:rPr lang="en-CA" i="1" dirty="0">
                <a:solidFill>
                  <a:schemeClr val="tx2">
                    <a:lumMod val="75000"/>
                  </a:schemeClr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3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699CECEB-D7A6-713C-63DA-76FC593EB0F1}"/>
              </a:ext>
            </a:extLst>
          </p:cNvPr>
          <p:cNvSpPr/>
          <p:nvPr/>
        </p:nvSpPr>
        <p:spPr>
          <a:xfrm>
            <a:off x="1485900" y="1063228"/>
            <a:ext cx="1766888" cy="3527822"/>
          </a:xfrm>
          <a:prstGeom prst="round2Diag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E144F-97D1-BF44-E585-564BCE7A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87324"/>
            <a:ext cx="7658101" cy="541729"/>
          </a:xfrm>
        </p:spPr>
        <p:txBody>
          <a:bodyPr>
            <a:normAutofit/>
          </a:bodyPr>
          <a:lstStyle/>
          <a:p>
            <a:r>
              <a:rPr lang="en-US" dirty="0"/>
              <a:t>Linux+ V8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92F7-9B3F-EC91-3E41-E090C87B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54CFCB-03DB-BA50-D697-E9D4F49FB972}"/>
              </a:ext>
            </a:extLst>
          </p:cNvPr>
          <p:cNvGraphicFramePr>
            <a:graphicFrameLocks noGrp="1"/>
          </p:cNvGraphicFramePr>
          <p:nvPr/>
        </p:nvGraphicFramePr>
        <p:xfrm>
          <a:off x="1600200" y="1193006"/>
          <a:ext cx="5705475" cy="3340153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65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0" baseline="0" dirty="0">
                          <a:solidFill>
                            <a:srgbClr val="0090B9"/>
                          </a:solidFill>
                          <a:latin typeface="Vista Slab OT Reg" panose="02060604030204060204" pitchFamily="18" charset="0"/>
                        </a:rPr>
                        <a:t>Launch date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July 15th, 2025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9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0" baseline="0" dirty="0">
                          <a:solidFill>
                            <a:srgbClr val="0090B9"/>
                          </a:solidFill>
                          <a:latin typeface="Vista Slab OT Reg" panose="02060604030204060204" pitchFamily="18" charset="0"/>
                        </a:rPr>
                        <a:t>Exam Number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XK0-006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0" baseline="0" dirty="0">
                          <a:solidFill>
                            <a:srgbClr val="0090B9"/>
                          </a:solidFill>
                          <a:latin typeface="Vista Slab OT Reg" panose="02060604030204060204" pitchFamily="18" charset="0"/>
                        </a:rPr>
                        <a:t>Exam Format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fr-F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Multiple-</a:t>
                      </a:r>
                      <a:r>
                        <a:rPr lang="fr-F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choice</a:t>
                      </a:r>
                      <a:r>
                        <a:rPr lang="fr-F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&amp; performance-</a:t>
                      </a:r>
                      <a:r>
                        <a:rPr lang="fr-F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based</a:t>
                      </a:r>
                      <a:endParaRPr lang="fr-F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/>
                        <a:buNone/>
                      </a:pPr>
                      <a:r>
                        <a:rPr lang="fr-F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 minutes</a:t>
                      </a:r>
                    </a:p>
                    <a:p>
                      <a:pPr marL="0" indent="0">
                        <a:buFont typeface="Arial"/>
                        <a:buNone/>
                      </a:pPr>
                      <a:r>
                        <a:rPr lang="fr-F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 questions maximum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0" baseline="0" dirty="0">
                          <a:solidFill>
                            <a:srgbClr val="0090B9"/>
                          </a:solidFill>
                          <a:latin typeface="Vista Slab OT Reg" panose="02060604030204060204" pitchFamily="18" charset="0"/>
                        </a:rPr>
                        <a:t>Required passing score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buFont typeface="Arial"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0" baseline="0" dirty="0">
                          <a:solidFill>
                            <a:srgbClr val="0090B9"/>
                          </a:solidFill>
                          <a:latin typeface="Vista Slab OT Reg" panose="02060604030204060204" pitchFamily="18" charset="0"/>
                        </a:rPr>
                        <a:t>Linux+ V7/XK0-005 retirement date 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January 13th, 2026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90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821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2586-6092-8462-E0F4-B58F1C822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867C-090F-15E9-89B1-6AA98DBF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87324"/>
            <a:ext cx="7658101" cy="541729"/>
          </a:xfrm>
        </p:spPr>
        <p:txBody>
          <a:bodyPr>
            <a:normAutofit/>
          </a:bodyPr>
          <a:lstStyle/>
          <a:p>
            <a:r>
              <a:rPr lang="en-US" dirty="0"/>
              <a:t>Linux+ V8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99607-3648-8F07-A0A5-9AD01D89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AAD6E0-F423-06EB-C370-145474C36287}"/>
              </a:ext>
            </a:extLst>
          </p:cNvPr>
          <p:cNvGraphicFramePr>
            <a:graphicFrameLocks noGrp="1"/>
          </p:cNvGraphicFramePr>
          <p:nvPr/>
        </p:nvGraphicFramePr>
        <p:xfrm>
          <a:off x="1496426" y="1371602"/>
          <a:ext cx="6151148" cy="269319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450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617">
                <a:tc>
                  <a:txBody>
                    <a:bodyPr/>
                    <a:lstStyle/>
                    <a:p>
                      <a:r>
                        <a:rPr lang="en-US" sz="1800" dirty="0"/>
                        <a:t>XK0-006</a:t>
                      </a:r>
                    </a:p>
                  </a:txBody>
                  <a:tcPr marL="68580" marR="68580" marT="34307" marB="34307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307" marB="343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1.0 System Management</a:t>
                      </a:r>
                    </a:p>
                  </a:txBody>
                  <a:tcPr marL="68580" marR="68580" marT="34307" marB="3430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23%</a:t>
                      </a:r>
                    </a:p>
                  </a:txBody>
                  <a:tcPr marL="68580" marR="68580" marT="34307" marB="343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2.0 Services and User Management</a:t>
                      </a:r>
                    </a:p>
                  </a:txBody>
                  <a:tcPr marL="68580" marR="68580" marT="34307" marB="3430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20%</a:t>
                      </a:r>
                    </a:p>
                  </a:txBody>
                  <a:tcPr marL="68580" marR="68580" marT="34307" marB="343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5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3.0 Security</a:t>
                      </a:r>
                    </a:p>
                  </a:txBody>
                  <a:tcPr marL="68580" marR="68580" marT="34307" marB="3430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18%</a:t>
                      </a:r>
                    </a:p>
                  </a:txBody>
                  <a:tcPr marL="68580" marR="68580" marT="34307" marB="343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5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4.0 Automation, Orchestration, and Scripting</a:t>
                      </a:r>
                    </a:p>
                  </a:txBody>
                  <a:tcPr marL="68580" marR="68580" marT="34307" marB="3430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17%</a:t>
                      </a:r>
                    </a:p>
                  </a:txBody>
                  <a:tcPr marL="68580" marR="68580" marT="34307" marB="343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5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5.0 Troubleshooting</a:t>
                      </a:r>
                    </a:p>
                  </a:txBody>
                  <a:tcPr marL="68580" marR="68580" marT="34307" marB="34307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22%</a:t>
                      </a:r>
                    </a:p>
                  </a:txBody>
                  <a:tcPr marL="68580" marR="68580" marT="34307" marB="343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16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E63E3-581D-4C4E-868F-0B376C33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AF2B4D-6B12-4EDF-87BB-2B55CECB661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69727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98B80B-5232-4693-9027-05535A52EE57}"/>
              </a:ext>
            </a:extLst>
          </p:cNvPr>
          <p:cNvCxnSpPr/>
          <p:nvPr/>
        </p:nvCxnSpPr>
        <p:spPr>
          <a:xfrm>
            <a:off x="2173543" y="1681465"/>
            <a:ext cx="0" cy="309514"/>
          </a:xfrm>
          <a:prstGeom prst="straightConnector1">
            <a:avLst/>
          </a:prstGeom>
          <a:ln>
            <a:solidFill>
              <a:srgbClr val="69727B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A03921-0205-448B-B2E7-15341873017A}"/>
              </a:ext>
            </a:extLst>
          </p:cNvPr>
          <p:cNvSpPr txBox="1"/>
          <p:nvPr/>
        </p:nvSpPr>
        <p:spPr>
          <a:xfrm>
            <a:off x="1873505" y="1420188"/>
            <a:ext cx="600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CA0EEA-A6B2-4EFE-8BD9-7F04EB8E5C1F}"/>
              </a:ext>
            </a:extLst>
          </p:cNvPr>
          <p:cNvCxnSpPr>
            <a:cxnSpLocks/>
          </p:cNvCxnSpPr>
          <p:nvPr/>
        </p:nvCxnSpPr>
        <p:spPr>
          <a:xfrm flipV="1">
            <a:off x="1400987" y="2904641"/>
            <a:ext cx="0" cy="316755"/>
          </a:xfrm>
          <a:prstGeom prst="straightConnector1">
            <a:avLst/>
          </a:prstGeom>
          <a:ln>
            <a:solidFill>
              <a:srgbClr val="69727B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AB388D-4E12-4DD0-A5EA-E31DCB461C34}"/>
              </a:ext>
            </a:extLst>
          </p:cNvPr>
          <p:cNvCxnSpPr/>
          <p:nvPr/>
        </p:nvCxnSpPr>
        <p:spPr>
          <a:xfrm>
            <a:off x="3620693" y="1709942"/>
            <a:ext cx="0" cy="309514"/>
          </a:xfrm>
          <a:prstGeom prst="straightConnector1">
            <a:avLst/>
          </a:prstGeom>
          <a:ln>
            <a:solidFill>
              <a:srgbClr val="69727B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2BD1E4-0655-49BF-ABC9-53FF94E7336B}"/>
              </a:ext>
            </a:extLst>
          </p:cNvPr>
          <p:cNvSpPr txBox="1"/>
          <p:nvPr/>
        </p:nvSpPr>
        <p:spPr>
          <a:xfrm>
            <a:off x="1003318" y="3221396"/>
            <a:ext cx="959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Multimedia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51A5B-1F26-4A66-8041-56AAFB784890}"/>
              </a:ext>
            </a:extLst>
          </p:cNvPr>
          <p:cNvSpPr txBox="1"/>
          <p:nvPr/>
        </p:nvSpPr>
        <p:spPr>
          <a:xfrm>
            <a:off x="3370663" y="1432943"/>
            <a:ext cx="600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34C84-A54E-4214-BB6F-32D6133D2047}"/>
              </a:ext>
            </a:extLst>
          </p:cNvPr>
          <p:cNvCxnSpPr>
            <a:cxnSpLocks/>
          </p:cNvCxnSpPr>
          <p:nvPr/>
        </p:nvCxnSpPr>
        <p:spPr>
          <a:xfrm flipV="1">
            <a:off x="2950041" y="2898324"/>
            <a:ext cx="0" cy="310243"/>
          </a:xfrm>
          <a:prstGeom prst="straightConnector1">
            <a:avLst/>
          </a:prstGeom>
          <a:ln>
            <a:solidFill>
              <a:srgbClr val="69727B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C8DDC3-6737-4BC0-A7C5-A32A34AA60C6}"/>
              </a:ext>
            </a:extLst>
          </p:cNvPr>
          <p:cNvSpPr txBox="1"/>
          <p:nvPr/>
        </p:nvSpPr>
        <p:spPr>
          <a:xfrm>
            <a:off x="2308459" y="3209150"/>
            <a:ext cx="132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Today’s Resources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A0DDD7-95CE-4DEA-B8CD-845A97FD82F0}"/>
              </a:ext>
            </a:extLst>
          </p:cNvPr>
          <p:cNvCxnSpPr>
            <a:cxnSpLocks/>
          </p:cNvCxnSpPr>
          <p:nvPr/>
        </p:nvCxnSpPr>
        <p:spPr>
          <a:xfrm flipV="1">
            <a:off x="4370989" y="2892395"/>
            <a:ext cx="0" cy="316755"/>
          </a:xfrm>
          <a:prstGeom prst="straightConnector1">
            <a:avLst/>
          </a:prstGeom>
          <a:ln>
            <a:solidFill>
              <a:srgbClr val="69727B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369D8E-1635-4832-B31F-8D9235DF8C43}"/>
              </a:ext>
            </a:extLst>
          </p:cNvPr>
          <p:cNvSpPr txBox="1"/>
          <p:nvPr/>
        </p:nvSpPr>
        <p:spPr>
          <a:xfrm>
            <a:off x="3954493" y="3209150"/>
            <a:ext cx="871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ON24 Help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B4F52F-18F3-4E44-A4EF-79A85870B437}"/>
              </a:ext>
            </a:extLst>
          </p:cNvPr>
          <p:cNvCxnSpPr>
            <a:cxnSpLocks/>
          </p:cNvCxnSpPr>
          <p:nvPr/>
        </p:nvCxnSpPr>
        <p:spPr>
          <a:xfrm flipV="1">
            <a:off x="5849721" y="2885595"/>
            <a:ext cx="0" cy="316755"/>
          </a:xfrm>
          <a:prstGeom prst="straightConnector1">
            <a:avLst/>
          </a:prstGeom>
          <a:ln>
            <a:solidFill>
              <a:srgbClr val="69727B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FEF5D7-A125-44B3-BCE9-8F12EC311F29}"/>
              </a:ext>
            </a:extLst>
          </p:cNvPr>
          <p:cNvSpPr txBox="1"/>
          <p:nvPr/>
        </p:nvSpPr>
        <p:spPr>
          <a:xfrm>
            <a:off x="5380835" y="3209150"/>
            <a:ext cx="959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Group Chat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68DE1B-61BA-4D2C-8492-31004841CB57}"/>
              </a:ext>
            </a:extLst>
          </p:cNvPr>
          <p:cNvCxnSpPr/>
          <p:nvPr/>
        </p:nvCxnSpPr>
        <p:spPr>
          <a:xfrm>
            <a:off x="5069036" y="1701999"/>
            <a:ext cx="0" cy="309514"/>
          </a:xfrm>
          <a:prstGeom prst="straightConnector1">
            <a:avLst/>
          </a:prstGeom>
          <a:ln>
            <a:solidFill>
              <a:srgbClr val="69727B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A921AE-6EB8-430C-98F7-59200F7CC5D7}"/>
              </a:ext>
            </a:extLst>
          </p:cNvPr>
          <p:cNvSpPr txBox="1"/>
          <p:nvPr/>
        </p:nvSpPr>
        <p:spPr>
          <a:xfrm>
            <a:off x="4836011" y="1437801"/>
            <a:ext cx="53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Q&amp;A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997EB2-ED48-4538-ADCE-9D53E798B716}"/>
              </a:ext>
            </a:extLst>
          </p:cNvPr>
          <p:cNvCxnSpPr>
            <a:cxnSpLocks/>
          </p:cNvCxnSpPr>
          <p:nvPr/>
        </p:nvCxnSpPr>
        <p:spPr>
          <a:xfrm flipV="1">
            <a:off x="7340438" y="2885594"/>
            <a:ext cx="0" cy="316755"/>
          </a:xfrm>
          <a:prstGeom prst="straightConnector1">
            <a:avLst/>
          </a:prstGeom>
          <a:ln>
            <a:solidFill>
              <a:srgbClr val="69727B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7C2376-9E81-4859-84A9-162F57E2614B}"/>
              </a:ext>
            </a:extLst>
          </p:cNvPr>
          <p:cNvSpPr txBox="1"/>
          <p:nvPr/>
        </p:nvSpPr>
        <p:spPr>
          <a:xfrm>
            <a:off x="5978291" y="1258340"/>
            <a:ext cx="122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Certificate of Attendance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59FA9A-CE49-4692-ABDA-57BA153E0F8B}"/>
              </a:ext>
            </a:extLst>
          </p:cNvPr>
          <p:cNvCxnSpPr/>
          <p:nvPr/>
        </p:nvCxnSpPr>
        <p:spPr>
          <a:xfrm>
            <a:off x="6507678" y="1697187"/>
            <a:ext cx="0" cy="309514"/>
          </a:xfrm>
          <a:prstGeom prst="straightConnector1">
            <a:avLst/>
          </a:prstGeom>
          <a:ln>
            <a:solidFill>
              <a:srgbClr val="69727B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2C1FAD1-E6CD-4A87-B078-6514ED755C89}"/>
              </a:ext>
            </a:extLst>
          </p:cNvPr>
          <p:cNvSpPr txBox="1"/>
          <p:nvPr/>
        </p:nvSpPr>
        <p:spPr>
          <a:xfrm>
            <a:off x="7033950" y="3223050"/>
            <a:ext cx="959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3EC43-4373-ACA9-A8AB-91F207032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33" y="2059426"/>
            <a:ext cx="7438430" cy="7407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A3A523-4966-F7B7-FB79-BAC4256455AB}"/>
              </a:ext>
            </a:extLst>
          </p:cNvPr>
          <p:cNvSpPr txBox="1"/>
          <p:nvPr/>
        </p:nvSpPr>
        <p:spPr>
          <a:xfrm>
            <a:off x="7477796" y="1443389"/>
            <a:ext cx="1224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Call to Action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5E20B-0958-721B-B0A7-531F1C5544B7}"/>
              </a:ext>
            </a:extLst>
          </p:cNvPr>
          <p:cNvCxnSpPr/>
          <p:nvPr/>
        </p:nvCxnSpPr>
        <p:spPr>
          <a:xfrm>
            <a:off x="8007183" y="1702628"/>
            <a:ext cx="0" cy="309514"/>
          </a:xfrm>
          <a:prstGeom prst="straightConnector1">
            <a:avLst/>
          </a:prstGeom>
          <a:ln>
            <a:solidFill>
              <a:srgbClr val="69727B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8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839F7-77C7-7428-9C15-7685D4BEB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ED81-B0DC-18CD-420A-7A256858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87324"/>
            <a:ext cx="7658101" cy="541729"/>
          </a:xfrm>
        </p:spPr>
        <p:txBody>
          <a:bodyPr>
            <a:normAutofit/>
          </a:bodyPr>
          <a:lstStyle/>
          <a:p>
            <a:r>
              <a:rPr lang="en-US" dirty="0"/>
              <a:t>What’s NEW in Linux+ V8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5B170-ACD4-EC6D-B5DB-B7ECBE40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7B222-A566-F987-2281-AFB8EF64C01E}"/>
              </a:ext>
            </a:extLst>
          </p:cNvPr>
          <p:cNvSpPr txBox="1">
            <a:spLocks/>
          </p:cNvSpPr>
          <p:nvPr/>
        </p:nvSpPr>
        <p:spPr>
          <a:xfrm>
            <a:off x="457200" y="1286189"/>
            <a:ext cx="8686800" cy="3478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More security </a:t>
            </a:r>
            <a:r>
              <a:rPr lang="en-US" dirty="0">
                <a:solidFill>
                  <a:schemeClr val="tx1"/>
                </a:solidFill>
              </a:rPr>
              <a:t>(hardening, auditing and compliance)</a:t>
            </a:r>
          </a:p>
          <a:p>
            <a:r>
              <a:rPr lang="en-US" b="1" dirty="0">
                <a:solidFill>
                  <a:srgbClr val="FF0000"/>
                </a:solidFill>
              </a:rPr>
              <a:t>More automation &amp; scripting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(Python, Git, orchestration, </a:t>
            </a:r>
            <a:r>
              <a:rPr lang="en-US" dirty="0" err="1">
                <a:solidFill>
                  <a:schemeClr val="tx1"/>
                </a:solidFill>
              </a:rPr>
              <a:t>IaC</a:t>
            </a:r>
            <a:r>
              <a:rPr lang="en-US" dirty="0">
                <a:solidFill>
                  <a:schemeClr val="tx1"/>
                </a:solidFill>
              </a:rPr>
              <a:t>/CM)</a:t>
            </a:r>
          </a:p>
          <a:p>
            <a:r>
              <a:rPr lang="en-US" b="1" dirty="0">
                <a:solidFill>
                  <a:srgbClr val="FF0000"/>
                </a:solidFill>
              </a:rPr>
              <a:t>AI</a:t>
            </a:r>
            <a:r>
              <a:rPr lang="en-US" dirty="0">
                <a:solidFill>
                  <a:schemeClr val="tx1"/>
                </a:solidFill>
              </a:rPr>
              <a:t> (interaction, usage)</a:t>
            </a:r>
          </a:p>
          <a:p>
            <a:r>
              <a:rPr lang="en-US" b="1" dirty="0">
                <a:solidFill>
                  <a:srgbClr val="FF0000"/>
                </a:solidFill>
              </a:rPr>
              <a:t>More cloud depth </a:t>
            </a:r>
            <a:r>
              <a:rPr lang="en-US" dirty="0">
                <a:solidFill>
                  <a:schemeClr val="tx1"/>
                </a:solidFill>
              </a:rPr>
              <a:t>(containers, virtualization, </a:t>
            </a:r>
            <a:r>
              <a:rPr lang="en-US" dirty="0" err="1">
                <a:solidFill>
                  <a:schemeClr val="tx1"/>
                </a:solidFill>
              </a:rPr>
              <a:t>devops</a:t>
            </a:r>
            <a:r>
              <a:rPr lang="en-US" dirty="0">
                <a:solidFill>
                  <a:schemeClr val="tx1"/>
                </a:solidFill>
              </a:rPr>
              <a:t>, monitoring, service levels)</a:t>
            </a:r>
          </a:p>
          <a:p>
            <a:r>
              <a:rPr lang="en-US" b="1" dirty="0">
                <a:solidFill>
                  <a:srgbClr val="FF0000"/>
                </a:solidFill>
              </a:rPr>
              <a:t>More troubleshooting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(monitoring, performance-specific)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85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2BB6-4BCB-4E06-BEE3-21178A0FF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938D-162D-D837-920F-D79E77FA4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87324"/>
            <a:ext cx="7658101" cy="541729"/>
          </a:xfrm>
        </p:spPr>
        <p:txBody>
          <a:bodyPr>
            <a:normAutofit/>
          </a:bodyPr>
          <a:lstStyle/>
          <a:p>
            <a:r>
              <a:rPr lang="en-US" dirty="0"/>
              <a:t>Teaching Linux+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2AD09-6EE2-39EB-B261-3CD0C006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A54E9-9FD2-301B-578A-FD64A8AB07EC}"/>
              </a:ext>
            </a:extLst>
          </p:cNvPr>
          <p:cNvSpPr txBox="1">
            <a:spLocks/>
          </p:cNvSpPr>
          <p:nvPr/>
        </p:nvSpPr>
        <p:spPr>
          <a:xfrm>
            <a:off x="457200" y="1286188"/>
            <a:ext cx="8686800" cy="3577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tx1"/>
                </a:solidFill>
              </a:rPr>
              <a:t>You will need to use </a:t>
            </a:r>
            <a:r>
              <a:rPr lang="en-CA" b="1" dirty="0">
                <a:solidFill>
                  <a:srgbClr val="FF0000"/>
                </a:solidFill>
              </a:rPr>
              <a:t>2 Linux distributions </a:t>
            </a:r>
            <a:r>
              <a:rPr lang="en-CA" dirty="0">
                <a:solidFill>
                  <a:schemeClr val="tx1"/>
                </a:solidFill>
              </a:rPr>
              <a:t>to practice all concepts  </a:t>
            </a:r>
          </a:p>
          <a:p>
            <a:pPr lvl="1"/>
            <a:r>
              <a:rPr lang="en-CA" sz="2200" b="1" dirty="0">
                <a:solidFill>
                  <a:srgbClr val="FF0000"/>
                </a:solidFill>
              </a:rPr>
              <a:t>Fedora Workstation </a:t>
            </a:r>
            <a:r>
              <a:rPr lang="en-CA" sz="2200" dirty="0">
                <a:solidFill>
                  <a:schemeClr val="tx1"/>
                </a:solidFill>
              </a:rPr>
              <a:t>(GNOME desktop) – 4GB+ RAM</a:t>
            </a:r>
          </a:p>
          <a:p>
            <a:pPr lvl="1"/>
            <a:r>
              <a:rPr lang="en-CA" sz="2200" b="1" dirty="0">
                <a:solidFill>
                  <a:srgbClr val="FF0000"/>
                </a:solidFill>
              </a:rPr>
              <a:t>Ubuntu Server </a:t>
            </a:r>
            <a:r>
              <a:rPr lang="en-CA" sz="2200" dirty="0">
                <a:solidFill>
                  <a:schemeClr val="tx1"/>
                </a:solidFill>
              </a:rPr>
              <a:t>(command line only) – 2GB+ RAM</a:t>
            </a:r>
          </a:p>
          <a:p>
            <a:pPr marL="0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Running these in a </a:t>
            </a:r>
            <a:r>
              <a:rPr lang="en-CA" b="1" dirty="0">
                <a:solidFill>
                  <a:srgbClr val="FF0000"/>
                </a:solidFill>
              </a:rPr>
              <a:t>virtual machine (VM) </a:t>
            </a:r>
            <a:r>
              <a:rPr lang="en-CA" dirty="0">
                <a:solidFill>
                  <a:schemeClr val="tx1"/>
                </a:solidFill>
              </a:rPr>
              <a:t>on a PC/Mac is assumed</a:t>
            </a:r>
          </a:p>
          <a:p>
            <a:pPr lvl="1"/>
            <a:r>
              <a:rPr lang="en-CA" sz="2200" b="1" dirty="0">
                <a:solidFill>
                  <a:srgbClr val="FF0000"/>
                </a:solidFill>
              </a:rPr>
              <a:t>Hyper-V</a:t>
            </a:r>
            <a:r>
              <a:rPr lang="en-CA" sz="2200" dirty="0">
                <a:solidFill>
                  <a:schemeClr val="tx1"/>
                </a:solidFill>
              </a:rPr>
              <a:t> on Win11 (x86/ARM)</a:t>
            </a:r>
          </a:p>
          <a:p>
            <a:pPr lvl="1"/>
            <a:r>
              <a:rPr lang="en-CA" sz="2200" b="1" dirty="0">
                <a:solidFill>
                  <a:srgbClr val="FF0000"/>
                </a:solidFill>
              </a:rPr>
              <a:t>Oracle VirtualBox </a:t>
            </a:r>
            <a:r>
              <a:rPr lang="en-CA" sz="2200" dirty="0">
                <a:solidFill>
                  <a:schemeClr val="tx1"/>
                </a:solidFill>
              </a:rPr>
              <a:t>on Win11 (x86/ARM) or macOS (x86 or ARM)</a:t>
            </a:r>
          </a:p>
          <a:p>
            <a:pPr lvl="1"/>
            <a:r>
              <a:rPr lang="en-CA" sz="2200" b="1" dirty="0">
                <a:solidFill>
                  <a:srgbClr val="FF0000"/>
                </a:solidFill>
              </a:rPr>
              <a:t>VMWare Workstation/Fusion</a:t>
            </a:r>
            <a:r>
              <a:rPr lang="en-CA" sz="2200" dirty="0">
                <a:solidFill>
                  <a:srgbClr val="FF0000"/>
                </a:solidFill>
              </a:rPr>
              <a:t> </a:t>
            </a:r>
            <a:r>
              <a:rPr lang="en-CA" sz="2200" dirty="0">
                <a:solidFill>
                  <a:schemeClr val="tx1"/>
                </a:solidFill>
              </a:rPr>
              <a:t>on Win11 (x86/ARM) or macOS (x86/ARM)</a:t>
            </a:r>
          </a:p>
          <a:p>
            <a:pPr lvl="1"/>
            <a:r>
              <a:rPr lang="en-CA" sz="2200" b="1" dirty="0">
                <a:solidFill>
                  <a:srgbClr val="FF0000"/>
                </a:solidFill>
              </a:rPr>
              <a:t>UTM</a:t>
            </a:r>
            <a:r>
              <a:rPr lang="en-CA" sz="2200" dirty="0">
                <a:solidFill>
                  <a:schemeClr val="tx1"/>
                </a:solidFill>
              </a:rPr>
              <a:t> on macOS (ARM)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33451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3C1A6-860C-F36D-437C-CD7EF58E6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60B87-868A-1BCE-5F21-A0E0FE81F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87324"/>
            <a:ext cx="7658101" cy="541729"/>
          </a:xfrm>
        </p:spPr>
        <p:txBody>
          <a:bodyPr>
            <a:normAutofit/>
          </a:bodyPr>
          <a:lstStyle/>
          <a:p>
            <a:r>
              <a:rPr lang="en-US" dirty="0"/>
              <a:t>Teaching Linux+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17390-820B-350F-0FB0-1219460C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D1A9E-96EE-DB17-4FE1-84E170C3F6C7}"/>
              </a:ext>
            </a:extLst>
          </p:cNvPr>
          <p:cNvSpPr txBox="1">
            <a:spLocks/>
          </p:cNvSpPr>
          <p:nvPr/>
        </p:nvSpPr>
        <p:spPr>
          <a:xfrm>
            <a:off x="457200" y="1286189"/>
            <a:ext cx="8686800" cy="3478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tx1"/>
                </a:solidFill>
              </a:rPr>
              <a:t>Higher learning curve + many small concepts/commands</a:t>
            </a:r>
            <a:endParaRPr lang="en-CA" b="1" dirty="0">
              <a:solidFill>
                <a:schemeClr val="tx1"/>
              </a:solidFill>
            </a:endParaRP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Start slow </a:t>
            </a:r>
            <a:r>
              <a:rPr lang="en-US" sz="2400" dirty="0">
                <a:solidFill>
                  <a:schemeClr val="tx1"/>
                </a:solidFill>
              </a:rPr>
              <a:t>and pick up the pace after comfort level increases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Demonstrate everything </a:t>
            </a:r>
            <a:r>
              <a:rPr lang="en-US" sz="2400" dirty="0">
                <a:solidFill>
                  <a:schemeClr val="tx1"/>
                </a:solidFill>
              </a:rPr>
              <a:t>interactively to explore concepts and commands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Show students how to leverage AI </a:t>
            </a:r>
            <a:r>
              <a:rPr lang="en-US" sz="2400" dirty="0">
                <a:solidFill>
                  <a:schemeClr val="tx1"/>
                </a:solidFill>
              </a:rPr>
              <a:t>(faster, non-judgmental)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Start each day with an </a:t>
            </a:r>
            <a:r>
              <a:rPr lang="en-US" sz="2400" b="1" dirty="0">
                <a:solidFill>
                  <a:srgbClr val="FF0000"/>
                </a:solidFill>
              </a:rPr>
              <a:t>interactive review </a:t>
            </a:r>
          </a:p>
          <a:p>
            <a:pPr lvl="1"/>
            <a:endParaRPr lang="en-US" sz="2400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Students will </a:t>
            </a:r>
            <a:r>
              <a:rPr lang="en-US" b="1" dirty="0">
                <a:solidFill>
                  <a:srgbClr val="FF0000"/>
                </a:solidFill>
              </a:rPr>
              <a:t>need to practice Linux labs </a:t>
            </a:r>
            <a:r>
              <a:rPr lang="en-US" dirty="0">
                <a:solidFill>
                  <a:schemeClr val="tx1"/>
                </a:solidFill>
              </a:rPr>
              <a:t>to master concepts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FB097-6434-3F9B-40AA-FE7E8E17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B787EF-C790-D1D7-A9D6-4189EC15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EDFED-1B51-0F2D-96BF-10B76B47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8B8136F-702A-4005-2CEA-F9318F366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34" y="701345"/>
            <a:ext cx="3529153" cy="35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1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E31B-0DFC-BE3E-30CE-A9BD6737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What is Linux?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B34E-E887-ADDD-7339-DF03C1115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488043-1997-3436-D92D-2AF789EC634E}"/>
              </a:ext>
            </a:extLst>
          </p:cNvPr>
          <p:cNvSpPr txBox="1">
            <a:spLocks/>
          </p:cNvSpPr>
          <p:nvPr/>
        </p:nvSpPr>
        <p:spPr>
          <a:xfrm>
            <a:off x="457200" y="1386565"/>
            <a:ext cx="8686800" cy="337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>
                <a:solidFill>
                  <a:srgbClr val="FF0000"/>
                </a:solidFill>
              </a:rPr>
              <a:t>An open-source, UNIX-like OS </a:t>
            </a:r>
            <a:r>
              <a:rPr lang="en-CA" dirty="0">
                <a:solidFill>
                  <a:schemeClr val="tx1"/>
                </a:solidFill>
              </a:rPr>
              <a:t>created by Linus Torvalds in 1991 </a:t>
            </a:r>
          </a:p>
          <a:p>
            <a:pPr lvl="1"/>
            <a:r>
              <a:rPr lang="en-CA" sz="2400" dirty="0">
                <a:solidFill>
                  <a:schemeClr val="tx1"/>
                </a:solidFill>
              </a:rPr>
              <a:t>If you release software under an </a:t>
            </a:r>
            <a:r>
              <a:rPr lang="en-CA" sz="2400" b="1" dirty="0">
                <a:solidFill>
                  <a:srgbClr val="FF0000"/>
                </a:solidFill>
              </a:rPr>
              <a:t>open-source</a:t>
            </a:r>
            <a:r>
              <a:rPr lang="en-CA" sz="2400" b="1" dirty="0">
                <a:solidFill>
                  <a:schemeClr val="tx1"/>
                </a:solidFill>
              </a:rPr>
              <a:t> </a:t>
            </a:r>
            <a:r>
              <a:rPr lang="en-CA" sz="2400" dirty="0">
                <a:solidFill>
                  <a:schemeClr val="tx1"/>
                </a:solidFill>
              </a:rPr>
              <a:t>license, others can access and modify the original source code (fix bugs/security, evolve features)</a:t>
            </a:r>
          </a:p>
          <a:p>
            <a:pPr lvl="2"/>
            <a:r>
              <a:rPr lang="en-CA" sz="2400" b="1" dirty="0">
                <a:solidFill>
                  <a:srgbClr val="FF0000"/>
                </a:solidFill>
              </a:rPr>
              <a:t>Permissive</a:t>
            </a:r>
            <a:r>
              <a:rPr lang="en-CA" sz="2400" dirty="0">
                <a:solidFill>
                  <a:schemeClr val="tx1"/>
                </a:solidFill>
              </a:rPr>
              <a:t> (e.g., MIT/BSD) </a:t>
            </a:r>
          </a:p>
          <a:p>
            <a:pPr lvl="2"/>
            <a:r>
              <a:rPr lang="en-CA" sz="2400" b="1" dirty="0">
                <a:solidFill>
                  <a:srgbClr val="FF0000"/>
                </a:solidFill>
              </a:rPr>
              <a:t>Copyleft</a:t>
            </a:r>
            <a:r>
              <a:rPr lang="en-CA" sz="2400" dirty="0">
                <a:solidFill>
                  <a:schemeClr val="tx1"/>
                </a:solidFill>
              </a:rPr>
              <a:t> (e.g., GPL) </a:t>
            </a:r>
          </a:p>
          <a:p>
            <a:pPr lvl="1"/>
            <a:r>
              <a:rPr lang="en-CA" sz="2400" dirty="0">
                <a:solidFill>
                  <a:schemeClr val="tx1"/>
                </a:solidFill>
              </a:rPr>
              <a:t>Linux shares most of its structure, software and commands with </a:t>
            </a:r>
            <a:r>
              <a:rPr lang="en-CA" sz="2400" b="1" dirty="0">
                <a:solidFill>
                  <a:srgbClr val="FF0000"/>
                </a:solidFill>
              </a:rPr>
              <a:t>UNIX OSes</a:t>
            </a:r>
            <a:r>
              <a:rPr lang="en-CA" sz="2400" dirty="0">
                <a:solidFill>
                  <a:schemeClr val="tx1"/>
                </a:solidFill>
              </a:rPr>
              <a:t>: macOS/iOS, FreeBSD, OpenBSD, NetBSD, etc.</a:t>
            </a:r>
            <a:br>
              <a:rPr lang="en-CA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074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7FBFB-2F87-8C99-1B4D-05542C2D6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08E1-4BD4-F5BE-4E16-3931BCD4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What is Linux?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1B5E4-D9C0-0C3B-D075-A8804198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B538F2-B144-A49A-ACEE-EF1F0DF420A8}"/>
              </a:ext>
            </a:extLst>
          </p:cNvPr>
          <p:cNvSpPr txBox="1">
            <a:spLocks/>
          </p:cNvSpPr>
          <p:nvPr/>
        </p:nvSpPr>
        <p:spPr>
          <a:xfrm>
            <a:off x="457200" y="1386565"/>
            <a:ext cx="8686800" cy="337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tx1"/>
                </a:solidFill>
              </a:rPr>
              <a:t>The most powerful and flexible OS today!</a:t>
            </a:r>
          </a:p>
          <a:p>
            <a:pPr lvl="1"/>
            <a:r>
              <a:rPr lang="en-CA" sz="2400" dirty="0">
                <a:solidFill>
                  <a:schemeClr val="tx1"/>
                </a:solidFill>
              </a:rPr>
              <a:t>Linus Torvalds’ team develops the core </a:t>
            </a:r>
            <a:r>
              <a:rPr lang="en-CA" sz="2400" b="1" dirty="0">
                <a:solidFill>
                  <a:srgbClr val="FF0000"/>
                </a:solidFill>
              </a:rPr>
              <a:t>Linux kernel</a:t>
            </a:r>
            <a:r>
              <a:rPr lang="en-CA" sz="24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CA" sz="2400" dirty="0">
                <a:solidFill>
                  <a:schemeClr val="tx1"/>
                </a:solidFill>
              </a:rPr>
              <a:t>Others develop the software and libraries “distributed” with it</a:t>
            </a:r>
          </a:p>
          <a:p>
            <a:pPr lvl="1"/>
            <a:endParaRPr lang="en-CA" sz="2400" dirty="0">
              <a:solidFill>
                <a:schemeClr val="tx1"/>
              </a:solidFill>
            </a:endParaRPr>
          </a:p>
          <a:p>
            <a:pPr lvl="1"/>
            <a:r>
              <a:rPr lang="en-CA" sz="2400" dirty="0">
                <a:solidFill>
                  <a:schemeClr val="tx1"/>
                </a:solidFill>
              </a:rPr>
              <a:t>This results in different Linux </a:t>
            </a:r>
            <a:r>
              <a:rPr lang="en-CA" sz="2400" b="1" dirty="0">
                <a:solidFill>
                  <a:srgbClr val="FF0000"/>
                </a:solidFill>
              </a:rPr>
              <a:t>distributions </a:t>
            </a:r>
            <a:r>
              <a:rPr lang="en-CA" sz="2400" dirty="0">
                <a:solidFill>
                  <a:schemeClr val="tx1"/>
                </a:solidFill>
              </a:rPr>
              <a:t>(</a:t>
            </a:r>
            <a:r>
              <a:rPr lang="en-CA" sz="2400" b="1" dirty="0">
                <a:solidFill>
                  <a:srgbClr val="FF0000"/>
                </a:solidFill>
              </a:rPr>
              <a:t>distros</a:t>
            </a:r>
            <a:r>
              <a:rPr lang="en-CA" sz="2400" dirty="0">
                <a:solidFill>
                  <a:schemeClr val="tx1"/>
                </a:solidFill>
              </a:rPr>
              <a:t>), such as Red Hat, Fedora, Ubuntu, and SUSE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824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3246-98A6-EAD9-F9EC-B73931A7F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1200-26FB-748A-0F0C-1E6F7389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Where is Linux Today?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0E21A-0136-91CA-BD24-F85F0B8B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C853E-8B1C-C722-3C78-7BFD30B7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78" y="1074064"/>
            <a:ext cx="7111721" cy="360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24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5A42C-C0B7-DBD9-3320-7ED46B28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5C8D-37F4-E24E-B262-3B8B36C7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Where is Linux Today?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014EC-543F-B191-A2B7-1DC11EC6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314F27-3AE3-51B1-F73E-835DEB6F1469}"/>
              </a:ext>
            </a:extLst>
          </p:cNvPr>
          <p:cNvSpPr txBox="1">
            <a:spLocks/>
          </p:cNvSpPr>
          <p:nvPr/>
        </p:nvSpPr>
        <p:spPr>
          <a:xfrm>
            <a:off x="457200" y="1386565"/>
            <a:ext cx="8686800" cy="3378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Gartner estimated in 2018 that &gt;90% of the world population uses Linux:</a:t>
            </a:r>
            <a:br>
              <a:rPr lang="en-US" sz="2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         84% of embedded devices</a:t>
            </a:r>
            <a:br>
              <a:rPr lang="en-US" sz="2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	100% of supercomputers </a:t>
            </a:r>
            <a:br>
              <a:rPr lang="en-US" sz="2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	82% of smartphones (Android)</a:t>
            </a:r>
            <a:br>
              <a:rPr lang="en-US" sz="2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	68% of tablets (Android)</a:t>
            </a:r>
            <a:br>
              <a:rPr lang="en-US" sz="2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	74% of servers (96% cloud, 24% on-premises)</a:t>
            </a:r>
            <a:br>
              <a:rPr lang="en-US" sz="2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	96% of network appliances (routers, WAPs, NGFWs, etc.)</a:t>
            </a:r>
            <a:br>
              <a:rPr lang="en-US" sz="2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	16% of desktops (including Chromebooks)</a:t>
            </a:r>
            <a:br>
              <a:rPr lang="en-US" sz="2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2200" b="1" dirty="0">
                <a:solidFill>
                  <a:srgbClr val="FF0000"/>
                </a:solidFill>
              </a:rPr>
              <a:t>=69% of all devices worldwide!</a:t>
            </a:r>
          </a:p>
        </p:txBody>
      </p:sp>
    </p:spTree>
    <p:extLst>
      <p:ext uri="{BB962C8B-B14F-4D97-AF65-F5344CB8AC3E}">
        <p14:creationId xmlns:p14="http://schemas.microsoft.com/office/powerpoint/2010/main" val="116758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AB10-16CB-3689-DCA4-2F08C28F6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EE4A-7418-51F4-E9F3-2115F8923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Linux and The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FDF0E-A4D2-3112-F0F8-7FC7A02F6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 descr="Image result for daddy what are clouds made of">
            <a:extLst>
              <a:ext uri="{FF2B5EF4-FFF2-40B4-BE49-F238E27FC236}">
                <a16:creationId xmlns:a16="http://schemas.microsoft.com/office/drawing/2014/main" id="{871A09E9-B07B-1797-60BA-E4883F64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939" y="1343731"/>
            <a:ext cx="4738449" cy="323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791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95A2-C3A5-FB0F-6175-ADC5EFCEA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A713-7780-8DCD-7912-8FF9ECA8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Linux and The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CEEA2-EF91-7FFD-AA4D-C0390518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BD289-290C-4B1B-CF6F-3A64854D1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160113"/>
            <a:ext cx="7543800" cy="36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5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BF177-706C-43B6-B63F-BD6E1F41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Exam Voucher Qualifications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57C36-AE4F-4F0A-A0A8-2E5D662D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36858" y="4767263"/>
            <a:ext cx="249942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FE49B35-336D-4593-87CF-80700551DC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455366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9500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5BCE2-0F66-0C43-33EB-5BABF0853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2C6A0-17FC-B243-7C3C-7E7DF8ED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Linux and The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C3E12-B0F6-A671-DEED-722E3AAE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EA8AD-E507-24AE-19DE-70543576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160536"/>
            <a:ext cx="7543800" cy="36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21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9285C-4C9A-0CCC-A342-3C20C0ACF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F181-DB5D-2D21-42F1-F2158569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Linux and The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25CD1-01D2-40DE-5F8B-E509F721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65936-E0BE-F139-57E0-3352C8372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160536"/>
            <a:ext cx="7543800" cy="36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42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1522A-9033-4F6B-E9F4-A013FFEB8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347F-F80C-85BF-1BEE-9E200139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Linux and The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C45EE-3122-893D-3C6D-222E37A2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1C644-BB9E-F05C-A090-5A5A97E3F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160113"/>
            <a:ext cx="7543800" cy="36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75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4503-16EB-E71B-D307-3912FC1A0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D39CBB-FC05-2038-6ED2-8A205704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515B-DFB1-0EDD-9B92-D80A58AB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8F36E50-F91F-4AF9-4FA8-74DD3C92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34" y="701345"/>
            <a:ext cx="3529153" cy="35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37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45EC7-45E0-0B30-2C02-29F5D2BE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7B89-01E7-519C-E4DC-B67F9EC3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Course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A1AB4-4B72-8DF4-F0A4-1AF8CF5E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1F3B2-3408-F553-BA6E-620B01B6E235}"/>
              </a:ext>
            </a:extLst>
          </p:cNvPr>
          <p:cNvSpPr txBox="1">
            <a:spLocks/>
          </p:cNvSpPr>
          <p:nvPr/>
        </p:nvSpPr>
        <p:spPr>
          <a:xfrm>
            <a:off x="457200" y="1386565"/>
            <a:ext cx="8686800" cy="337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 Fedora Workstation (GNOME desktop) first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Ubuntu Server can come later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 discussing filesystem/partitioning concepts (later topic)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Provide clear instructions for setup 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Walk students through the initial setup (let’s do this now!)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563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803DA-73FC-C5E7-6DFD-7CC0FCA9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0453EF-0801-83F3-9E23-5551B35E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55144"/>
            <a:ext cx="4593265" cy="1021556"/>
          </a:xfrm>
        </p:spPr>
        <p:txBody>
          <a:bodyPr/>
          <a:lstStyle/>
          <a:p>
            <a:r>
              <a:rPr lang="en-US" dirty="0"/>
              <a:t>Shell Navigation and Getting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1CD5F-396D-2025-6FB5-A9E185B2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76BE61B-286B-2501-0978-27218F01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34" y="701345"/>
            <a:ext cx="3529153" cy="35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18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DFD48-D37F-9A88-26CB-80A326828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7499-746D-E409-F8FA-CBAF2CE0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Logging into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5823E-6F97-7B64-FFF7-18540019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282EFF-D554-8FED-4BD4-77620D220489}"/>
              </a:ext>
            </a:extLst>
          </p:cNvPr>
          <p:cNvSpPr txBox="1">
            <a:spLocks/>
          </p:cNvSpPr>
          <p:nvPr/>
        </p:nvSpPr>
        <p:spPr>
          <a:xfrm>
            <a:off x="628650" y="1386565"/>
            <a:ext cx="8515350" cy="337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terminal (</a:t>
            </a:r>
            <a:r>
              <a:rPr lang="en-US" b="1" dirty="0">
                <a:solidFill>
                  <a:srgbClr val="FF0000"/>
                </a:solidFill>
              </a:rPr>
              <a:t>tty1-6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Pseudoterminal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b="1" dirty="0" err="1">
                <a:solidFill>
                  <a:srgbClr val="FF0000"/>
                </a:solidFill>
              </a:rPr>
              <a:t>pty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X-Windows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X.org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)/</a:t>
            </a:r>
            <a:r>
              <a:rPr lang="en-US" b="1" dirty="0">
                <a:solidFill>
                  <a:srgbClr val="FF0000"/>
                </a:solidFill>
              </a:rPr>
              <a:t>Wayland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Desktop Environments: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</a:t>
            </a:r>
            <a:r>
              <a:rPr lang="en-US" b="1" dirty="0">
                <a:solidFill>
                  <a:srgbClr val="FF0000"/>
                </a:solidFill>
              </a:rPr>
              <a:t>GNOME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(macOS)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</a:t>
            </a:r>
            <a:r>
              <a:rPr lang="en-US" b="1" dirty="0">
                <a:solidFill>
                  <a:srgbClr val="FF0000"/>
                </a:solidFill>
              </a:rPr>
              <a:t>KDE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(Windows)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Shells: </a:t>
            </a:r>
            <a:r>
              <a:rPr lang="en-US" b="1" dirty="0">
                <a:solidFill>
                  <a:srgbClr val="FF0000"/>
                </a:solidFill>
              </a:rPr>
              <a:t>BASH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ZSH, FISH, ASH, etc.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A8C78-8855-5746-65F3-0DEC9A09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786182"/>
            <a:ext cx="4513305" cy="386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031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6C612-2758-DFF3-6658-F639C899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3B48-ED8E-7FCA-986B-7F047A216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Logging into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A59E6-8D84-B2AB-C266-4B9E4EB9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9400E0-4D80-0DAA-F953-26AD355D9DEE}"/>
              </a:ext>
            </a:extLst>
          </p:cNvPr>
          <p:cNvSpPr txBox="1">
            <a:spLocks/>
          </p:cNvSpPr>
          <p:nvPr/>
        </p:nvSpPr>
        <p:spPr>
          <a:xfrm>
            <a:off x="628650" y="1386565"/>
            <a:ext cx="8515350" cy="337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BASH prompt: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user = $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root = #</a:t>
            </a:r>
          </a:p>
          <a:p>
            <a:pPr marL="0" indent="0">
              <a:buNone/>
            </a:pP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who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w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exit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(or Ctrl-d)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 err="1">
                <a:solidFill>
                  <a:srgbClr val="FF0000"/>
                </a:solidFill>
              </a:rPr>
              <a:t>su</a:t>
            </a:r>
            <a:r>
              <a:rPr lang="en-US" sz="2800" dirty="0">
                <a:solidFill>
                  <a:srgbClr val="FF0000"/>
                </a:solidFill>
              </a:rPr>
              <a:t> - root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 err="1">
                <a:solidFill>
                  <a:srgbClr val="FF0000"/>
                </a:solidFill>
              </a:rPr>
              <a:t>su</a:t>
            </a:r>
            <a:r>
              <a:rPr lang="en-US" sz="2800" dirty="0">
                <a:solidFill>
                  <a:srgbClr val="FF0000"/>
                </a:solidFill>
              </a:rPr>
              <a:t> -c "some command" root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2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5E836-3CA7-0DDF-B898-C782E72B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738F-6C0E-DF6C-9585-7CD34A94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Multiple Terminal windows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A2DB-1B6E-DC70-98D7-275F4BEDD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88D6CF-CB3C-6F73-0B73-EC3EC5FDFCFF}"/>
              </a:ext>
            </a:extLst>
          </p:cNvPr>
          <p:cNvSpPr txBox="1">
            <a:spLocks/>
          </p:cNvSpPr>
          <p:nvPr/>
        </p:nvSpPr>
        <p:spPr>
          <a:xfrm>
            <a:off x="628650" y="1388947"/>
            <a:ext cx="8515350" cy="337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Terminal app windows/tabs (Desktop Environment)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 err="1">
                <a:solidFill>
                  <a:srgbClr val="FF0000"/>
                </a:solidFill>
              </a:rPr>
              <a:t>tmux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(BASH)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	Ctrl-b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rgbClr val="FF0000"/>
                </a:solidFill>
              </a:rPr>
              <a:t>%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(split horizontal),  </a:t>
            </a:r>
            <a:r>
              <a:rPr lang="en-US" sz="2800" dirty="0">
                <a:solidFill>
                  <a:srgbClr val="FF0000"/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(split vertical)</a:t>
            </a:r>
            <a:br>
              <a:rPr lang="en-US" sz="3100" dirty="0">
                <a:solidFill>
                  <a:schemeClr val="tx2">
                    <a:lumMod val="75000"/>
                  </a:schemeClr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042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EC0E6-0240-5411-E79F-984913DF8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D43E-BEA1-5452-2852-B15B8613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Entering Shell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0D4CD-E43C-EFE4-7CA2-3020CE27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B037F4-611D-87CF-5BF8-D58B1B3B4957}"/>
              </a:ext>
            </a:extLst>
          </p:cNvPr>
          <p:cNvSpPr txBox="1">
            <a:spLocks/>
          </p:cNvSpPr>
          <p:nvPr/>
        </p:nvSpPr>
        <p:spPr>
          <a:xfrm>
            <a:off x="628650" y="1388947"/>
            <a:ext cx="8515350" cy="337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command  options  arguments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		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(case sensitive)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date -u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date --universal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(POSIX) 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*options may not be dashed, or use other symbols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date +%s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3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5623016" y="3238217"/>
            <a:ext cx="27432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Host:</a:t>
            </a:r>
            <a:endParaRPr sz="1400" dirty="0"/>
          </a:p>
          <a:p>
            <a:r>
              <a:rPr lang="en-US" sz="1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Stephen Schneiter</a:t>
            </a:r>
            <a:endParaRPr sz="1400" dirty="0"/>
          </a:p>
          <a:p>
            <a:r>
              <a:rPr lang="en-US" sz="1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Instructor Network Program Director</a:t>
            </a:r>
            <a:endParaRPr sz="1400" dirty="0"/>
          </a:p>
          <a:p>
            <a:r>
              <a:rPr lang="en-US" sz="1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CompTIA</a:t>
            </a:r>
            <a:endParaRPr sz="1400" dirty="0"/>
          </a:p>
          <a:p>
            <a:r>
              <a:rPr lang="en-US" sz="1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3"/>
              </a:rPr>
              <a:t>sschneiter@comptia.org</a:t>
            </a:r>
            <a:r>
              <a:rPr lang="en-US" sz="1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endParaRPr sz="1400" dirty="0"/>
          </a:p>
        </p:txBody>
      </p:sp>
      <p:pic>
        <p:nvPicPr>
          <p:cNvPr id="248" name="Google Shape;248;p37" descr="A person in a suit and ti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892" y="1149513"/>
            <a:ext cx="1967057" cy="196705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FF0000"/>
              </a:buClr>
              <a:buSzPts val="3700"/>
            </a:pPr>
            <a:r>
              <a:rPr lang="en-US" dirty="0"/>
              <a:t>Linux+ Team</a:t>
            </a:r>
            <a:endParaRPr dirty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124FDA21-F5C5-F6DC-182A-5F5F42A9B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799" y="3239628"/>
            <a:ext cx="341892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3429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defTabSz="3429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defTabSz="3429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defTabSz="3429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defTabSz="3429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Guest: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Jason Eckert</a:t>
            </a:r>
          </a:p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Dean of Technology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dirty="0" err="1">
                <a:solidFill>
                  <a:srgbClr val="000000"/>
                </a:solidFill>
              </a:rPr>
              <a:t>triOS</a:t>
            </a:r>
            <a:r>
              <a:rPr lang="en-US" altLang="en-US" sz="1400" dirty="0">
                <a:solidFill>
                  <a:srgbClr val="000000"/>
                </a:solidFill>
              </a:rPr>
              <a:t> College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u="sng" dirty="0">
                <a:solidFill>
                  <a:srgbClr val="000000"/>
                </a:solidFill>
                <a:effectLst/>
                <a:ea typeface="Aptos" panose="020B0004020202020204" pitchFamily="34" charset="0"/>
                <a:hlinkClick r:id="rId5"/>
              </a:rPr>
              <a:t>jason.eckert@trios.com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400" dirty="0">
              <a:solidFill>
                <a:srgbClr val="000000"/>
              </a:solidFill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400" dirty="0">
              <a:solidFill>
                <a:srgbClr val="000000"/>
              </a:solidFill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A147B5-91AD-C127-D90B-1FDB47D19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r="2055"/>
          <a:stretch/>
        </p:blipFill>
        <p:spPr>
          <a:xfrm>
            <a:off x="1207395" y="1149512"/>
            <a:ext cx="1967057" cy="1967057"/>
          </a:xfrm>
          <a:prstGeom prst="ellipse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BB13D-86F3-097D-CE0C-5645DFA55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F81C-DE47-A1E9-0D68-08A64612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Entering Shell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1DA76-0C42-E100-F096-AD86D4AD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3D9EB5-3D23-24BC-8D76-73EF8CFAE19D}"/>
              </a:ext>
            </a:extLst>
          </p:cNvPr>
          <p:cNvSpPr txBox="1">
            <a:spLocks/>
          </p:cNvSpPr>
          <p:nvPr/>
        </p:nvSpPr>
        <p:spPr>
          <a:xfrm>
            <a:off x="628650" y="1388947"/>
            <a:ext cx="8515350" cy="337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finger </a:t>
            </a:r>
            <a:r>
              <a:rPr lang="en-US" i="1" dirty="0">
                <a:solidFill>
                  <a:srgbClr val="FF0000"/>
                </a:solidFill>
              </a:rPr>
              <a:t>username 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dnf</a:t>
            </a:r>
            <a:r>
              <a:rPr lang="en-US" dirty="0">
                <a:solidFill>
                  <a:srgbClr val="FF0000"/>
                </a:solidFill>
              </a:rPr>
              <a:t> install finger -y </a:t>
            </a:r>
            <a:r>
              <a:rPr lang="en-US" dirty="0">
                <a:solidFill>
                  <a:schemeClr val="tx2"/>
                </a:solidFill>
              </a:rPr>
              <a:t>first)</a:t>
            </a:r>
            <a:br>
              <a:rPr lang="en-US" dirty="0"/>
            </a:br>
            <a:r>
              <a:rPr lang="en-US" dirty="0" err="1">
                <a:solidFill>
                  <a:srgbClr val="FF0000"/>
                </a:solidFill>
              </a:rPr>
              <a:t>whoami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echo </a:t>
            </a:r>
            <a:r>
              <a:rPr lang="en-US" i="1" dirty="0">
                <a:solidFill>
                  <a:srgbClr val="FF0000"/>
                </a:solidFill>
              </a:rPr>
              <a:t>arguments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passwd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clear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err="1">
                <a:solidFill>
                  <a:srgbClr val="FF0000"/>
                </a:solidFill>
              </a:rPr>
              <a:t>uname</a:t>
            </a:r>
            <a:r>
              <a:rPr lang="en-US" dirty="0">
                <a:solidFill>
                  <a:srgbClr val="FF0000"/>
                </a:solidFill>
              </a:rPr>
              <a:t> -a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29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D89B-670B-8990-53FD-D2DD4B19A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5A7E-C09C-CF73-EC99-F5A08575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Entering Shell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1C707-ACFA-3902-14F1-19EC6F4E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5CB7B0-4656-D261-0CE0-205FDB0F07A0}"/>
              </a:ext>
            </a:extLst>
          </p:cNvPr>
          <p:cNvSpPr txBox="1">
            <a:spLocks/>
          </p:cNvSpPr>
          <p:nvPr/>
        </p:nvSpPr>
        <p:spPr>
          <a:xfrm>
            <a:off x="628650" y="1388947"/>
            <a:ext cx="8515350" cy="337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tx1"/>
                </a:solidFill>
              </a:rPr>
              <a:t>Shift+PgUp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i="1" dirty="0" err="1">
                <a:solidFill>
                  <a:schemeClr val="tx1"/>
                </a:solidFill>
              </a:rPr>
              <a:t>Shift+PgDn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u="sng" dirty="0">
                <a:solidFill>
                  <a:schemeClr val="tx1"/>
                </a:solidFill>
              </a:rPr>
              <a:t>Shell metacharacters: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command</a:t>
            </a:r>
            <a:r>
              <a:rPr lang="en-US" dirty="0">
                <a:solidFill>
                  <a:srgbClr val="FF0000"/>
                </a:solidFill>
              </a:rPr>
              <a:t> | more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err="1">
                <a:solidFill>
                  <a:srgbClr val="FF0000"/>
                </a:solidFill>
              </a:rPr>
              <a:t>date;id;who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echo We use the $SHELL shell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echo Today is `date`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340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D03E7-AA7D-3A29-2853-AF2C9229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CB64-2F2C-10B5-EDC0-7F64EDBA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Entering Shell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7E39B-9D72-A1E5-9A9C-CF2EC98B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570A8-F31B-0963-970E-1F202B28C24B}"/>
              </a:ext>
            </a:extLst>
          </p:cNvPr>
          <p:cNvSpPr txBox="1">
            <a:spLocks/>
          </p:cNvSpPr>
          <p:nvPr/>
        </p:nvSpPr>
        <p:spPr>
          <a:xfrm>
            <a:off x="628650" y="1388947"/>
            <a:ext cx="8515350" cy="337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Protecting shell metacharacters: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echo "You owe me $4.50"   </a:t>
            </a:r>
            <a:r>
              <a:rPr lang="en-US" dirty="0">
                <a:solidFill>
                  <a:schemeClr val="tx1"/>
                </a:solidFill>
              </a:rPr>
              <a:t>(protects most, not $)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echo 'You owe me $4.50'    </a:t>
            </a:r>
            <a:r>
              <a:rPr lang="en-US" dirty="0">
                <a:solidFill>
                  <a:schemeClr val="tx1"/>
                </a:solidFill>
              </a:rPr>
              <a:t>(protects all)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echo You owe me \$4.50    </a:t>
            </a:r>
            <a:r>
              <a:rPr lang="en-US" dirty="0">
                <a:solidFill>
                  <a:schemeClr val="tx1"/>
                </a:solidFill>
              </a:rPr>
              <a:t>(protect next character only)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Forgot a quote?     </a:t>
            </a:r>
            <a:r>
              <a:rPr lang="en-US" i="1" dirty="0">
                <a:solidFill>
                  <a:schemeClr val="tx1"/>
                </a:solidFill>
              </a:rPr>
              <a:t>Ctrl-c</a:t>
            </a:r>
            <a:r>
              <a:rPr lang="en-US" dirty="0">
                <a:solidFill>
                  <a:schemeClr val="tx1"/>
                </a:solidFill>
              </a:rPr>
              <a:t> (cancels current command)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Reset terminal?     </a:t>
            </a:r>
            <a:r>
              <a:rPr lang="en-US" dirty="0">
                <a:solidFill>
                  <a:srgbClr val="FF0000"/>
                </a:solidFill>
              </a:rPr>
              <a:t>clear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reset</a:t>
            </a:r>
            <a:br>
              <a:rPr lang="en-US" i="1" dirty="0">
                <a:solidFill>
                  <a:schemeClr val="tx1"/>
                </a:solidFill>
              </a:rPr>
            </a:b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069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A6567-07DE-EA6C-33F6-A3B5AEC4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D802-2AEF-6398-D2CF-E4A3619A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Entering Shell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F2147-9E42-87D8-326B-C3ED1DE1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A7ABEFE-2123-4648-0A1D-08305B75B570}"/>
              </a:ext>
            </a:extLst>
          </p:cNvPr>
          <p:cNvSpPr txBox="1">
            <a:spLocks/>
          </p:cNvSpPr>
          <p:nvPr/>
        </p:nvSpPr>
        <p:spPr>
          <a:xfrm>
            <a:off x="628650" y="1388947"/>
            <a:ext cx="8515350" cy="337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Shutting down Linux: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wall “The system will be rebooted in 5 min – log off soon!”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shutdown –h +5 minutes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shutdown -c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shutdown –h now </a:t>
            </a:r>
            <a:r>
              <a:rPr lang="en-US" i="1" dirty="0">
                <a:solidFill>
                  <a:schemeClr val="tx1"/>
                </a:solidFill>
              </a:rPr>
              <a:t>or</a:t>
            </a:r>
            <a:r>
              <a:rPr lang="en-US" dirty="0">
                <a:solidFill>
                  <a:srgbClr val="FF0000"/>
                </a:solidFill>
              </a:rPr>
              <a:t> halt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shutdown –P now </a:t>
            </a:r>
            <a:r>
              <a:rPr lang="en-US" i="1" dirty="0">
                <a:solidFill>
                  <a:schemeClr val="tx1"/>
                </a:solidFill>
              </a:rPr>
              <a:t>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poweroff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shutdown –r now </a:t>
            </a:r>
            <a:r>
              <a:rPr lang="en-US" i="1" dirty="0">
                <a:solidFill>
                  <a:schemeClr val="tx1"/>
                </a:solidFill>
              </a:rPr>
              <a:t>or</a:t>
            </a:r>
            <a:r>
              <a:rPr lang="en-US" dirty="0">
                <a:solidFill>
                  <a:srgbClr val="FF0000"/>
                </a:solidFill>
              </a:rPr>
              <a:t> reboot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02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4FB29-4E5E-94C4-F02E-A5CDCD637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F299-84F4-4BE8-1550-49C9CF52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Getting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0FFAB-0057-9428-C16A-07527CC2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FF73F0-1289-7EE7-410E-800E40F4F457}"/>
              </a:ext>
            </a:extLst>
          </p:cNvPr>
          <p:cNvSpPr txBox="1">
            <a:spLocks/>
          </p:cNvSpPr>
          <p:nvPr/>
        </p:nvSpPr>
        <p:spPr>
          <a:xfrm>
            <a:off x="628650" y="1388947"/>
            <a:ext cx="8515350" cy="3652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man who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man –k </a:t>
            </a:r>
            <a:r>
              <a:rPr lang="en-US" dirty="0" err="1">
                <a:solidFill>
                  <a:srgbClr val="FF0000"/>
                </a:solidFill>
              </a:rPr>
              <a:t>cpu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or</a:t>
            </a:r>
            <a:r>
              <a:rPr lang="en-US" dirty="0">
                <a:solidFill>
                  <a:srgbClr val="FF0000"/>
                </a:solidFill>
              </a:rPr>
              <a:t> apropos </a:t>
            </a:r>
            <a:r>
              <a:rPr lang="en-US" dirty="0" err="1">
                <a:solidFill>
                  <a:srgbClr val="FF0000"/>
                </a:solidFill>
              </a:rPr>
              <a:t>cpu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man crontab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dnf</a:t>
            </a:r>
            <a:r>
              <a:rPr lang="en-US" dirty="0">
                <a:solidFill>
                  <a:srgbClr val="FF0000"/>
                </a:solidFill>
              </a:rPr>
              <a:t> install </a:t>
            </a:r>
            <a:r>
              <a:rPr lang="en-US" dirty="0" err="1">
                <a:solidFill>
                  <a:srgbClr val="FF0000"/>
                </a:solidFill>
              </a:rPr>
              <a:t>cronie</a:t>
            </a:r>
            <a:r>
              <a:rPr lang="en-US" dirty="0">
                <a:solidFill>
                  <a:srgbClr val="FF0000"/>
                </a:solidFill>
              </a:rPr>
              <a:t> -y </a:t>
            </a:r>
            <a:r>
              <a:rPr lang="en-US" dirty="0">
                <a:solidFill>
                  <a:schemeClr val="tx1"/>
                </a:solidFill>
              </a:rPr>
              <a:t>first)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man 5 crontab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err="1">
                <a:solidFill>
                  <a:srgbClr val="FF0000"/>
                </a:solidFill>
              </a:rPr>
              <a:t>whatis</a:t>
            </a:r>
            <a:r>
              <a:rPr lang="en-US" dirty="0">
                <a:solidFill>
                  <a:srgbClr val="FF0000"/>
                </a:solidFill>
              </a:rPr>
              <a:t> crontab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info who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dnf</a:t>
            </a:r>
            <a:r>
              <a:rPr lang="en-US" dirty="0">
                <a:solidFill>
                  <a:srgbClr val="FF0000"/>
                </a:solidFill>
              </a:rPr>
              <a:t> install info -y </a:t>
            </a:r>
            <a:r>
              <a:rPr lang="en-US" dirty="0">
                <a:solidFill>
                  <a:schemeClr val="tx1"/>
                </a:solidFill>
              </a:rPr>
              <a:t>first)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help echo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help help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Or use Google/AI (faster than man pages – model for students!)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88B43-4449-C3BF-1295-65706B7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110" y="1467059"/>
            <a:ext cx="3635009" cy="19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96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CA1DC-0F01-846B-CAD8-00FFB578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C52AEB-1EA2-53D6-06B7-5109BF14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955144"/>
            <a:ext cx="4593265" cy="1021556"/>
          </a:xfrm>
        </p:spPr>
        <p:txBody>
          <a:bodyPr/>
          <a:lstStyle/>
          <a:p>
            <a:r>
              <a:rPr lang="en-US" dirty="0"/>
              <a:t>Homework 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86CFE-BD8E-CFDA-F06C-111ECE72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2C6357B-244E-2CBD-94C4-5E3A1BF2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34" y="701345"/>
            <a:ext cx="3529153" cy="35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83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34F9B-4C7A-E6AC-1A87-6731263C9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505F-D40B-F93D-4CD5-C817B97E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323"/>
            <a:ext cx="7886699" cy="572790"/>
          </a:xfrm>
        </p:spPr>
        <p:txBody>
          <a:bodyPr>
            <a:normAutofit/>
          </a:bodyPr>
          <a:lstStyle/>
          <a:p>
            <a:r>
              <a:rPr lang="en-US" dirty="0"/>
              <a:t>Homework 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785D5-2117-962F-0602-5D5674541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7577-822C-42C9-B1FE-62AC5F07B59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94F2E0-AD82-F0C8-4162-35E850D6C78F}"/>
              </a:ext>
            </a:extLst>
          </p:cNvPr>
          <p:cNvSpPr txBox="1">
            <a:spLocks/>
          </p:cNvSpPr>
          <p:nvPr/>
        </p:nvSpPr>
        <p:spPr>
          <a:xfrm>
            <a:off x="628650" y="1386565"/>
            <a:ext cx="8515350" cy="337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29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2pPr>
            <a:lvl3pPr marL="856450" indent="-171290" algn="l" defTabSz="68516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3pPr>
            <a:lvl4pPr marL="11990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4pPr>
            <a:lvl5pPr marL="154161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400" kern="1200">
                <a:solidFill>
                  <a:srgbClr val="404448"/>
                </a:solidFill>
                <a:latin typeface="+mn-lt"/>
                <a:ea typeface="+mn-ea"/>
                <a:cs typeface="+mn-cs"/>
              </a:defRPr>
            </a:lvl5pPr>
            <a:lvl6pPr marL="188419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677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35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1930" indent="-171290" algn="l" defTabSz="68516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Refer to the optional exercises for this introductory session, available at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https://github.com/jasoneckert/LinuxTTT</a:t>
            </a:r>
            <a:r>
              <a:rPr lang="en-US" dirty="0">
                <a:solidFill>
                  <a:schemeClr val="tx2"/>
                </a:solidFill>
              </a:rPr>
              <a:t>: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1 - Fedora Workstation Setup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2 - Session 1 Exercises - Introduction to Linux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49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871A-7EC4-422F-B574-F7F4DD06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time: Please type your questions in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32317-8DEF-4BD5-9BC7-CDD8A320C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over content.</a:t>
            </a:r>
          </a:p>
          <a:p>
            <a:r>
              <a:rPr lang="en-US" dirty="0"/>
              <a:t>Share you experience.</a:t>
            </a:r>
          </a:p>
          <a:p>
            <a:r>
              <a:rPr lang="en-US" dirty="0"/>
              <a:t>What would you like to see </a:t>
            </a:r>
            <a:br>
              <a:rPr lang="en-US" dirty="0"/>
            </a:br>
            <a:r>
              <a:rPr lang="en-US" dirty="0"/>
              <a:t>different moving forward?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34BE8-FA3C-435A-807A-87738D7D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440A530-B47F-4A69-A514-B87BCACE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832" y="1536076"/>
            <a:ext cx="4762500" cy="2228850"/>
          </a:xfrm>
          <a:prstGeom prst="rect">
            <a:avLst/>
          </a:prstGeom>
        </p:spPr>
      </p:pic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1C104D42-D1E7-4F57-8F57-E53F5E5A36D0}"/>
              </a:ext>
            </a:extLst>
          </p:cNvPr>
          <p:cNvSpPr/>
          <p:nvPr/>
        </p:nvSpPr>
        <p:spPr>
          <a:xfrm>
            <a:off x="2121199" y="3764926"/>
            <a:ext cx="4657725" cy="585618"/>
          </a:xfrm>
          <a:prstGeom prst="round2Diag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FC931-BD16-4F6F-911B-437FAFD2F9F3}"/>
              </a:ext>
            </a:extLst>
          </p:cNvPr>
          <p:cNvSpPr txBox="1"/>
          <p:nvPr/>
        </p:nvSpPr>
        <p:spPr>
          <a:xfrm>
            <a:off x="2243137" y="3803269"/>
            <a:ext cx="465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Let’s keep the conversation going in the CompTIA Instructor Forum: https://cin.comptia.org</a:t>
            </a:r>
          </a:p>
        </p:txBody>
      </p:sp>
    </p:spTree>
    <p:extLst>
      <p:ext uri="{BB962C8B-B14F-4D97-AF65-F5344CB8AC3E}">
        <p14:creationId xmlns:p14="http://schemas.microsoft.com/office/powerpoint/2010/main" val="1948166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/>
          <p:nvPr/>
        </p:nvSpPr>
        <p:spPr>
          <a:xfrm>
            <a:off x="668494" y="1064719"/>
            <a:ext cx="8475525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71437">
              <a:buClr>
                <a:srgbClr val="576068"/>
              </a:buClr>
              <a:buSzPts val="2100"/>
            </a:pPr>
            <a:endParaRPr sz="1350" dirty="0">
              <a:solidFill>
                <a:srgbClr val="5760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5E5F7-7A00-3D42-1513-86DB4B74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9" y="117412"/>
            <a:ext cx="2404223" cy="4556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BEFD6-A2B6-4532-DB4D-91252D84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92" y="117411"/>
            <a:ext cx="2800969" cy="4556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CC4D25-7E38-39FF-9F94-887F8E967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361" y="117411"/>
            <a:ext cx="2655153" cy="45569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>
          <a:extLst>
            <a:ext uri="{FF2B5EF4-FFF2-40B4-BE49-F238E27FC236}">
              <a16:creationId xmlns:a16="http://schemas.microsoft.com/office/drawing/2014/main" id="{29936F44-39A0-D03C-7E01-688DA814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>
            <a:extLst>
              <a:ext uri="{FF2B5EF4-FFF2-40B4-BE49-F238E27FC236}">
                <a16:creationId xmlns:a16="http://schemas.microsoft.com/office/drawing/2014/main" id="{C06C43D3-6EA2-F805-8270-C420E1427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FF0000"/>
              </a:buClr>
              <a:buSzPts val="3700"/>
            </a:pPr>
            <a:r>
              <a:rPr lang="en-US" dirty="0"/>
              <a:t>Jason Eckert 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5239E6-5F0A-2F68-55CB-AD9414632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Wrote 27 textbooks for Cengage, Wiley, Novell, etc. </a:t>
            </a:r>
          </a:p>
          <a:p>
            <a:pPr lvl="1"/>
            <a:r>
              <a:rPr lang="en-US" dirty="0"/>
              <a:t>17 on Linux Administration</a:t>
            </a:r>
          </a:p>
          <a:p>
            <a:pPr lvl="1"/>
            <a:r>
              <a:rPr lang="en-US" dirty="0"/>
              <a:t>11 geared to Linux+</a:t>
            </a:r>
          </a:p>
          <a:p>
            <a:r>
              <a:rPr lang="en-US" dirty="0"/>
              <a:t>Worked as a software developer for both Sun Microsystems and Microsoft</a:t>
            </a:r>
          </a:p>
          <a:p>
            <a:r>
              <a:rPr lang="en-US" dirty="0"/>
              <a:t>Taught IT and software development @ </a:t>
            </a:r>
            <a:r>
              <a:rPr lang="en-US" dirty="0" err="1"/>
              <a:t>triOS</a:t>
            </a:r>
            <a:r>
              <a:rPr lang="en-US" dirty="0"/>
              <a:t> College since 1998</a:t>
            </a:r>
          </a:p>
          <a:p>
            <a:pPr lvl="1"/>
            <a:r>
              <a:rPr lang="en-US" dirty="0"/>
              <a:t>Stayed working in the industry during this entire time!</a:t>
            </a:r>
          </a:p>
          <a:p>
            <a:pPr lvl="1"/>
            <a:r>
              <a:rPr lang="en-US" dirty="0"/>
              <a:t>Currently work weekends as a cloud architect and platform engineer for several incubated startups in the Toronto-Waterloo corridor (Canada’s Silicon Valley)</a:t>
            </a:r>
          </a:p>
          <a:p>
            <a:r>
              <a:rPr lang="en-US" dirty="0"/>
              <a:t>My website, bio, and blog: </a:t>
            </a:r>
            <a:r>
              <a:rPr lang="en-US" dirty="0">
                <a:hlinkClick r:id="rId3"/>
              </a:rPr>
              <a:t>https://jasoneckert.github.io</a:t>
            </a:r>
            <a:r>
              <a:rPr lang="en-US" dirty="0"/>
              <a:t> </a:t>
            </a:r>
          </a:p>
        </p:txBody>
      </p:sp>
      <p:sp>
        <p:nvSpPr>
          <p:cNvPr id="259" name="Google Shape;259;p38">
            <a:extLst>
              <a:ext uri="{FF2B5EF4-FFF2-40B4-BE49-F238E27FC236}">
                <a16:creationId xmlns:a16="http://schemas.microsoft.com/office/drawing/2014/main" id="{4AD45049-7538-6E65-5611-C9CCEE57C63F}"/>
              </a:ext>
            </a:extLst>
          </p:cNvPr>
          <p:cNvSpPr/>
          <p:nvPr/>
        </p:nvSpPr>
        <p:spPr>
          <a:xfrm>
            <a:off x="668494" y="1064719"/>
            <a:ext cx="8475525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71437">
              <a:buClr>
                <a:srgbClr val="576068"/>
              </a:buClr>
              <a:buSzPts val="2100"/>
            </a:pPr>
            <a:endParaRPr sz="1350" dirty="0">
              <a:solidFill>
                <a:srgbClr val="5760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307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and yellow hexagon pattern&#10;&#10;Description automatically generated">
            <a:extLst>
              <a:ext uri="{FF2B5EF4-FFF2-40B4-BE49-F238E27FC236}">
                <a16:creationId xmlns:a16="http://schemas.microsoft.com/office/drawing/2014/main" id="{29707DDD-6CB0-49CA-B096-18774CB6F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>
          <a:xfrm>
            <a:off x="-635431" y="-1809952"/>
            <a:ext cx="9804244" cy="6953454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7107746-528D-EA82-0B77-EE267F19AA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8651" y="2458198"/>
            <a:ext cx="4914046" cy="2060972"/>
          </a:xfrm>
        </p:spPr>
        <p:txBody>
          <a:bodyPr vert="horz" lIns="68580" tIns="34290" rIns="68580" bIns="34290" rtlCol="0">
            <a:normAutofit/>
          </a:bodyPr>
          <a:lstStyle/>
          <a:p>
            <a:pPr marL="450056" lvl="1" indent="-192881">
              <a:lnSpc>
                <a:spcPct val="107000"/>
              </a:lnSpc>
              <a:buClr>
                <a:srgbClr val="000000"/>
              </a:buClr>
              <a:buSzPts val="2400"/>
              <a:buFont typeface="Noto Sans Symbols"/>
              <a:buChar char="∙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Communicate and collaborate with CompTIA staff and other instructors.</a:t>
            </a:r>
          </a:p>
          <a:p>
            <a:pPr marL="450056" lvl="1" indent="-192881">
              <a:lnSpc>
                <a:spcPct val="107000"/>
              </a:lnSpc>
              <a:buClr>
                <a:srgbClr val="000000"/>
              </a:buClr>
              <a:buSzPts val="2400"/>
              <a:buFont typeface="Noto Sans Symbols"/>
              <a:buChar char="∙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Access resources for students to understand the value of getting certified. </a:t>
            </a:r>
          </a:p>
          <a:p>
            <a:pPr marL="450056" lvl="1" indent="-192881">
              <a:lnSpc>
                <a:spcPct val="107000"/>
              </a:lnSpc>
              <a:buClr>
                <a:srgbClr val="000000"/>
              </a:buClr>
              <a:buSzPts val="2400"/>
              <a:buFont typeface="Noto Sans Symbols"/>
              <a:buChar char="∙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Receive complimentary training and tools from CompTIA to enrich your classroom. </a:t>
            </a:r>
          </a:p>
          <a:p>
            <a:pPr marL="450056" lvl="1" indent="-192881">
              <a:lnSpc>
                <a:spcPct val="107000"/>
              </a:lnSpc>
              <a:buClr>
                <a:srgbClr val="000000"/>
              </a:buClr>
              <a:buSzPts val="2400"/>
              <a:buFont typeface="Noto Sans Symbols"/>
              <a:buChar char="∙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Become proficient at teaching CompTIA standards. </a:t>
            </a:r>
          </a:p>
          <a:p>
            <a:pPr marL="450056" lvl="1" indent="-192881">
              <a:lnSpc>
                <a:spcPct val="107000"/>
              </a:lnSpc>
              <a:buClr>
                <a:srgbClr val="000000"/>
              </a:buClr>
              <a:buSzPts val="2400"/>
              <a:buFont typeface="Noto Sans Symbols"/>
              <a:buChar char="∙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Share best practices and resources with each other. 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2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Google Shape;271;p39" descr="A close up of a logo&#10;&#10;Description automatically generated">
            <a:extLst>
              <a:ext uri="{FF2B5EF4-FFF2-40B4-BE49-F238E27FC236}">
                <a16:creationId xmlns:a16="http://schemas.microsoft.com/office/drawing/2014/main" id="{9B184F4C-05A6-04B4-9141-415A0563D3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9710" b="33345"/>
          <a:stretch/>
        </p:blipFill>
        <p:spPr>
          <a:xfrm>
            <a:off x="-3" y="135883"/>
            <a:ext cx="4957254" cy="18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C727D65-BA55-BC8D-D69A-B536EDA0C2E8}"/>
              </a:ext>
            </a:extLst>
          </p:cNvPr>
          <p:cNvSpPr/>
          <p:nvPr/>
        </p:nvSpPr>
        <p:spPr>
          <a:xfrm>
            <a:off x="4813163" y="699820"/>
            <a:ext cx="4862945" cy="848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A49B8-2872-4BFE-39D8-F44CE4E0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438" y="781700"/>
            <a:ext cx="3916586" cy="95401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The CompTIA Instructor Network (CIN) is a worldwide community for instructors who provide CompTIA certification training. </a:t>
            </a:r>
            <a:br>
              <a:rPr lang="en-US" sz="1800" dirty="0">
                <a:solidFill>
                  <a:srgbClr val="4B434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</a:br>
            <a:endParaRPr lang="en-US" sz="1800" dirty="0">
              <a:solidFill>
                <a:srgbClr val="4B434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A697FD-A15A-0FDC-BCB0-E548709158A3}"/>
              </a:ext>
            </a:extLst>
          </p:cNvPr>
          <p:cNvSpPr txBox="1">
            <a:spLocks/>
          </p:cNvSpPr>
          <p:nvPr/>
        </p:nvSpPr>
        <p:spPr>
          <a:xfrm>
            <a:off x="628651" y="2058012"/>
            <a:ext cx="5564331" cy="26678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buClr>
                <a:srgbClr val="000000"/>
              </a:buClr>
              <a:buSzPts val="2400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Benefits of being a community member include: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98E0C4-BA05-F24E-FD05-A3FB04A1B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67" y="4501091"/>
            <a:ext cx="1352550" cy="209550"/>
          </a:xfrm>
          <a:prstGeom prst="rect">
            <a:avLst/>
          </a:prstGeom>
        </p:spPr>
      </p:pic>
      <p:pic>
        <p:nvPicPr>
          <p:cNvPr id="24" name="Picture 23" descr="A qr code with a yellow hexagon and white text&#10;&#10;Description automatically generated">
            <a:extLst>
              <a:ext uri="{FF2B5EF4-FFF2-40B4-BE49-F238E27FC236}">
                <a16:creationId xmlns:a16="http://schemas.microsoft.com/office/drawing/2014/main" id="{8C505FFD-E2F2-AEC7-3F84-DB21EC1FA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67" y="3282632"/>
            <a:ext cx="1462947" cy="1860869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8BCB781-B292-44E6-8B17-01BC35CCA235}"/>
              </a:ext>
            </a:extLst>
          </p:cNvPr>
          <p:cNvSpPr txBox="1">
            <a:spLocks/>
          </p:cNvSpPr>
          <p:nvPr/>
        </p:nvSpPr>
        <p:spPr>
          <a:xfrm>
            <a:off x="2358737" y="4495896"/>
            <a:ext cx="4593082" cy="2667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733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Mission Gothic Regular" pitchFamily="50" charset="0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Mission Gothic Regular" pitchFamily="50" charset="0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Mission Gothic Regular" pitchFamily="50" charset="0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Mission Gothic Regular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https://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rPr>
              <a:t>cin.comptia.org</a:t>
            </a:r>
            <a:endParaRPr lang="en-US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endParaRPr lang="en-US" sz="12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08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75" y="4493314"/>
            <a:ext cx="233539" cy="197285"/>
          </a:xfrm>
          <a:prstGeom prst="rect">
            <a:avLst/>
          </a:prstGeom>
        </p:spPr>
      </p:pic>
      <p:sp>
        <p:nvSpPr>
          <p:cNvPr id="8" name="Subtitle 5"/>
          <p:cNvSpPr txBox="1">
            <a:spLocks noChangeArrowheads="1"/>
          </p:cNvSpPr>
          <p:nvPr/>
        </p:nvSpPr>
        <p:spPr bwMode="auto">
          <a:xfrm>
            <a:off x="7110225" y="4435494"/>
            <a:ext cx="2645565" cy="2407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34290" rIns="0" bIns="34290" rtlCol="0">
            <a:noAutofit/>
          </a:bodyPr>
          <a:lstStyle>
            <a:lvl1pPr marL="225425" indent="-225425" algn="l" defTabSz="457200" rtl="0" eaLnBrk="1" latinLnBrk="0" hangingPunct="1">
              <a:spcBef>
                <a:spcPts val="1200"/>
              </a:spcBef>
              <a:buSzPct val="80000"/>
              <a:buFont typeface="Wingdings" charset="2"/>
              <a:buChar char="§"/>
              <a:defRPr sz="20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457200" rtl="0" eaLnBrk="1" latinLnBrk="0" hangingPunct="1">
              <a:spcBef>
                <a:spcPct val="20000"/>
              </a:spcBef>
              <a:buSzPct val="80000"/>
              <a:buFont typeface="Wingdings" charset="2"/>
              <a:buChar char="§"/>
              <a:defRPr sz="16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4pPr>
            <a:lvl5pPr marL="2003425" indent="-174625" algn="l" defTabSz="457200" rtl="0" eaLnBrk="1" latinLnBrk="0" hangingPunct="1">
              <a:spcBef>
                <a:spcPct val="20000"/>
              </a:spcBef>
              <a:buSzPct val="70000"/>
              <a:buFont typeface="Wingdings" charset="2"/>
              <a:buChar char="§"/>
              <a:defRPr sz="1400" kern="1200">
                <a:solidFill>
                  <a:srgbClr val="57606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spcBef>
                <a:spcPts val="900"/>
              </a:spcBef>
              <a:buNone/>
              <a:defRPr/>
            </a:pPr>
            <a:r>
              <a:rPr lang="en-US" altLang="zh-CN" sz="1200" dirty="0">
                <a:solidFill>
                  <a:srgbClr val="69727B"/>
                </a:solidFill>
                <a:latin typeface="Calibri"/>
                <a:ea typeface="宋体" panose="02010600030101010101" pitchFamily="2" charset="-122"/>
              </a:rPr>
              <a:t>@</a:t>
            </a:r>
            <a:r>
              <a:rPr lang="en-US" altLang="zh-CN" sz="1200" dirty="0" err="1">
                <a:solidFill>
                  <a:srgbClr val="69727B"/>
                </a:solidFill>
                <a:latin typeface="Calibri"/>
                <a:ea typeface="宋体" panose="02010600030101010101" pitchFamily="2" charset="-122"/>
              </a:rPr>
              <a:t>TeachCompTIA</a:t>
            </a:r>
            <a:r>
              <a:rPr lang="en-US" altLang="zh-CN" sz="1200" dirty="0">
                <a:solidFill>
                  <a:srgbClr val="69727B"/>
                </a:solidFill>
                <a:latin typeface="Calibri"/>
                <a:ea typeface="宋体" panose="02010600030101010101" pitchFamily="2" charset="-122"/>
              </a:rPr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685A1-84C5-4E99-8E8B-07892D4BEA4A}"/>
              </a:ext>
            </a:extLst>
          </p:cNvPr>
          <p:cNvSpPr/>
          <p:nvPr/>
        </p:nvSpPr>
        <p:spPr>
          <a:xfrm>
            <a:off x="8026400" y="0"/>
            <a:ext cx="1117600" cy="778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49728D2-4624-4374-970D-EF5783D3F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6158753" cy="20529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347AAF-BC1C-420D-B0C4-C9E50B315A96}"/>
              </a:ext>
            </a:extLst>
          </p:cNvPr>
          <p:cNvSpPr txBox="1"/>
          <p:nvPr/>
        </p:nvSpPr>
        <p:spPr>
          <a:xfrm>
            <a:off x="251459" y="2923654"/>
            <a:ext cx="7094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What: </a:t>
            </a:r>
            <a:r>
              <a:rPr lang="en-US" sz="1600" dirty="0"/>
              <a:t>One-hour webinar investigating concepts such as the different mindsets that OT and IT workers have, as well as implementing secure by design principles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When: </a:t>
            </a:r>
            <a:r>
              <a:rPr lang="en-US" sz="1600" dirty="0"/>
              <a:t>Wednesday, October 1, 2025,  11:00 a.m. CDT (</a:t>
            </a:r>
            <a:r>
              <a:rPr lang="en-US" sz="1600"/>
              <a:t>1 hour)</a:t>
            </a:r>
            <a:endParaRPr lang="en-US" sz="1600" dirty="0"/>
          </a:p>
          <a:p>
            <a:r>
              <a:rPr lang="en-US" sz="1600" b="1" dirty="0">
                <a:solidFill>
                  <a:schemeClr val="accent1"/>
                </a:solidFill>
              </a:rPr>
              <a:t>Where: </a:t>
            </a:r>
            <a:r>
              <a:rPr lang="en-US" sz="1600" dirty="0"/>
              <a:t>ON24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Who: </a:t>
            </a:r>
            <a:r>
              <a:rPr lang="en-US" sz="1600" dirty="0">
                <a:solidFill>
                  <a:srgbClr val="1D1C1D"/>
                </a:solidFill>
                <a:latin typeface="Slack-Lato"/>
              </a:rPr>
              <a:t>James Stanger, Chief Technology Evangelist, Renee Wynn, former CIO of NASA </a:t>
            </a:r>
            <a:endParaRPr lang="en-US" sz="1600" dirty="0"/>
          </a:p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Register: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hlinkClick r:id="rId5"/>
              </a:rPr>
              <a:t>https://bit.ly/CIN-ThePulse-Oct25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B020E-DE0B-4233-942F-923807E51F2E}"/>
              </a:ext>
            </a:extLst>
          </p:cNvPr>
          <p:cNvSpPr txBox="1"/>
          <p:nvPr/>
        </p:nvSpPr>
        <p:spPr>
          <a:xfrm>
            <a:off x="170778" y="2221840"/>
            <a:ext cx="717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CIN The Pulse: Managing critical space cybersecurity: Guarding against the failure of imagination</a:t>
            </a:r>
            <a:endParaRPr lang="en-US" sz="1600" b="1" i="0" dirty="0">
              <a:solidFill>
                <a:srgbClr val="FF0000"/>
              </a:solidFill>
              <a:effectLst/>
            </a:endParaRPr>
          </a:p>
        </p:txBody>
      </p:sp>
      <p:pic>
        <p:nvPicPr>
          <p:cNvPr id="4" name="Content Placeholder 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7E1FCF7F-DCEA-A438-F390-4F64FBB53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8716" r="130" b="22822"/>
          <a:stretch>
            <a:fillRect/>
          </a:stretch>
        </p:blipFill>
        <p:spPr>
          <a:xfrm>
            <a:off x="7533456" y="1257639"/>
            <a:ext cx="1453715" cy="1519676"/>
          </a:xfrm>
          <a:prstGeom prst="ellipse">
            <a:avLst/>
          </a:prstGeom>
        </p:spPr>
      </p:pic>
      <p:pic>
        <p:nvPicPr>
          <p:cNvPr id="9" name="Picture 8" descr="A person in a suit&#10;&#10;AI-generated content may be incorrect.">
            <a:extLst>
              <a:ext uri="{FF2B5EF4-FFF2-40B4-BE49-F238E27FC236}">
                <a16:creationId xmlns:a16="http://schemas.microsoft.com/office/drawing/2014/main" id="{6D2CAE18-B85B-96C5-DA9D-4AE3278DD3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r="5038"/>
          <a:stretch>
            <a:fillRect/>
          </a:stretch>
        </p:blipFill>
        <p:spPr>
          <a:xfrm>
            <a:off x="6387767" y="233507"/>
            <a:ext cx="1409619" cy="1409626"/>
          </a:xfrm>
          <a:prstGeom prst="ellipse">
            <a:avLst/>
          </a:prstGeom>
        </p:spPr>
      </p:pic>
      <p:pic>
        <p:nvPicPr>
          <p:cNvPr id="11" name="Picture 10" descr="A qr code on a white square&#10;&#10;AI-generated content may be incorrect.">
            <a:extLst>
              <a:ext uri="{FF2B5EF4-FFF2-40B4-BE49-F238E27FC236}">
                <a16:creationId xmlns:a16="http://schemas.microsoft.com/office/drawing/2014/main" id="{DC36C48B-C0CC-7CF2-5541-E2521AF26F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476" y="3094255"/>
            <a:ext cx="1287780" cy="12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4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91954" y="1396217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345657" y="1181905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64402"/>
              </p:ext>
            </p:extLst>
          </p:nvPr>
        </p:nvGraphicFramePr>
        <p:xfrm>
          <a:off x="572521" y="831385"/>
          <a:ext cx="7622170" cy="38049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1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04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effectLst/>
                        </a:rPr>
                        <a:t>Linux+ V8 TTT Session Outline</a:t>
                      </a:r>
                      <a:endParaRPr lang="en-US" sz="14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674" marR="2767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effectLst/>
                        </a:rPr>
                        <a:t>Date</a:t>
                      </a:r>
                      <a:endParaRPr lang="en-US" sz="14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674" marR="2767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effectLst/>
                        </a:rPr>
                        <a:t>Topic</a:t>
                      </a:r>
                      <a:endParaRPr lang="en-US" sz="1400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674" marR="2767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noStrike" baseline="0" dirty="0">
                          <a:effectLst/>
                        </a:rPr>
                        <a:t>09/09/2025</a:t>
                      </a:r>
                      <a:endParaRPr lang="en-US" sz="1400" strike="no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674" marR="27674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Linux overview, setup, shell navigation, getting help</a:t>
                      </a:r>
                    </a:p>
                  </a:txBody>
                  <a:tcPr marL="27674" marR="27674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noStrike" baseline="0" dirty="0">
                          <a:effectLst/>
                        </a:rPr>
                        <a:t>09/11/2025</a:t>
                      </a:r>
                      <a:endParaRPr lang="en-US" sz="1400" strike="no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674" marR="27674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Filesystem navigation, working with text files, file management</a:t>
                      </a:r>
                    </a:p>
                  </a:txBody>
                  <a:tcPr marL="27674" marR="27674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noStrike" baseline="0" dirty="0">
                          <a:effectLst/>
                        </a:rPr>
                        <a:t>09/16/2025</a:t>
                      </a:r>
                      <a:endParaRPr lang="en-US" sz="1400" strike="no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674" marR="2767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 permissions, filesystem administration</a:t>
                      </a:r>
                    </a:p>
                  </a:txBody>
                  <a:tcPr marL="27674" marR="27674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noStrike" baseline="0" dirty="0">
                          <a:effectLst/>
                        </a:rPr>
                        <a:t>09/18/2025</a:t>
                      </a:r>
                      <a:endParaRPr lang="en-US" sz="1400" strike="no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674" marR="2767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Shell features (BASH), shell scripting, Python scripting, Git </a:t>
                      </a:r>
                    </a:p>
                  </a:txBody>
                  <a:tcPr marL="27674" marR="27674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noStrike" baseline="0" dirty="0">
                          <a:effectLst/>
                        </a:rPr>
                        <a:t>09/23/2025</a:t>
                      </a:r>
                      <a:endParaRPr lang="en-US" sz="1400" strike="no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674" marR="27674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initialization, localization, compression, backup and software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674" marR="27674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noStrike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09/25/2025</a:t>
                      </a:r>
                    </a:p>
                  </a:txBody>
                  <a:tcPr marL="27674" marR="27674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Managing processes, kernel modules, users and logs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674" marR="27674" marT="0" marB="0" anchor="ctr"/>
                </a:tc>
                <a:extLst>
                  <a:ext uri="{0D108BD9-81ED-4DB2-BD59-A6C34878D82A}">
                    <a16:rowId xmlns:a16="http://schemas.microsoft.com/office/drawing/2014/main" val="3643217064"/>
                  </a:ext>
                </a:extLst>
              </a:tr>
              <a:tr h="329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noStrike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09/30/2025</a:t>
                      </a:r>
                    </a:p>
                  </a:txBody>
                  <a:tcPr marL="27674" marR="27674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 configuration and remote management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674" marR="27674" marT="0" marB="0" anchor="ctr"/>
                </a:tc>
                <a:extLst>
                  <a:ext uri="{0D108BD9-81ED-4DB2-BD59-A6C34878D82A}">
                    <a16:rowId xmlns:a16="http://schemas.microsoft.com/office/drawing/2014/main" val="72381164"/>
                  </a:ext>
                </a:extLst>
              </a:tr>
              <a:tr h="329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noStrike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10/02/2025</a:t>
                      </a:r>
                    </a:p>
                  </a:txBody>
                  <a:tcPr marL="27674" marR="2767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Configuring network services, cloud and automation (part 1)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674" marR="27674" marT="0" marB="0" anchor="ctr"/>
                </a:tc>
                <a:extLst>
                  <a:ext uri="{0D108BD9-81ED-4DB2-BD59-A6C34878D82A}">
                    <a16:rowId xmlns:a16="http://schemas.microsoft.com/office/drawing/2014/main" val="3116611076"/>
                  </a:ext>
                </a:extLst>
              </a:tr>
              <a:tr h="329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noStrike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10/07/2025</a:t>
                      </a:r>
                    </a:p>
                  </a:txBody>
                  <a:tcPr marL="27674" marR="2767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 and automation (part 2), security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674" marR="27674" marT="0" marB="0" anchor="ctr"/>
                </a:tc>
                <a:extLst>
                  <a:ext uri="{0D108BD9-81ED-4DB2-BD59-A6C34878D82A}">
                    <a16:rowId xmlns:a16="http://schemas.microsoft.com/office/drawing/2014/main" val="3031210716"/>
                  </a:ext>
                </a:extLst>
              </a:tr>
              <a:tr h="329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trike="noStrike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10/09/2025</a:t>
                      </a:r>
                    </a:p>
                  </a:txBody>
                  <a:tcPr marL="27674" marR="27674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Troubleshooting, performance , preparing for Linux+</a:t>
                      </a:r>
                    </a:p>
                  </a:txBody>
                  <a:tcPr marL="27674" marR="27674" marT="0" marB="0" anchor="ctr"/>
                </a:tc>
                <a:extLst>
                  <a:ext uri="{0D108BD9-81ED-4DB2-BD59-A6C34878D82A}">
                    <a16:rowId xmlns:a16="http://schemas.microsoft.com/office/drawing/2014/main" val="1203463295"/>
                  </a:ext>
                </a:extLst>
              </a:tr>
            </a:tbl>
          </a:graphicData>
        </a:graphic>
      </p:graphicFrame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345657" y="1181905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 altLang="en-US" sz="135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2274BE-9EA5-4C31-A5F4-AF666394746A}"/>
              </a:ext>
            </a:extLst>
          </p:cNvPr>
          <p:cNvSpPr/>
          <p:nvPr/>
        </p:nvSpPr>
        <p:spPr>
          <a:xfrm>
            <a:off x="580141" y="1380754"/>
            <a:ext cx="32092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sym typeface="Wingdings" panose="05000000000000000000" pitchFamily="2" charset="2"/>
              </a:rPr>
              <a:t></a:t>
            </a:r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75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mpTIA Colors">
      <a:dk1>
        <a:sysClr val="windowText" lastClr="000000"/>
      </a:dk1>
      <a:lt1>
        <a:sysClr val="window" lastClr="FFFFFF"/>
      </a:lt1>
      <a:dk2>
        <a:srgbClr val="36434D"/>
      </a:dk2>
      <a:lt2>
        <a:srgbClr val="EEECE1"/>
      </a:lt2>
      <a:accent1>
        <a:srgbClr val="E01921"/>
      </a:accent1>
      <a:accent2>
        <a:srgbClr val="EC742A"/>
      </a:accent2>
      <a:accent3>
        <a:srgbClr val="F8A721"/>
      </a:accent3>
      <a:accent4>
        <a:srgbClr val="B7D110"/>
      </a:accent4>
      <a:accent5>
        <a:srgbClr val="008ABD"/>
      </a:accent5>
      <a:accent6>
        <a:srgbClr val="7F4B9A"/>
      </a:accent6>
      <a:hlink>
        <a:srgbClr val="E2161A"/>
      </a:hlink>
      <a:folHlink>
        <a:srgbClr val="5760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161A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69727B"/>
          </a:solidFill>
          <a:headEnd type="none"/>
          <a:tailEnd type="non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2CB5B8767C7745948A3559EF744C69" ma:contentTypeVersion="20" ma:contentTypeDescription="Create a new document." ma:contentTypeScope="" ma:versionID="beabf1da4472aaf6b69e22e6aefea9ab">
  <xsd:schema xmlns:xsd="http://www.w3.org/2001/XMLSchema" xmlns:xs="http://www.w3.org/2001/XMLSchema" xmlns:p="http://schemas.microsoft.com/office/2006/metadata/properties" xmlns:ns1="http://schemas.microsoft.com/sharepoint/v3" xmlns:ns2="c5a045cd-caed-4152-a4f5-04c1bd725e2d" xmlns:ns3="9ff2668b-3160-4a26-9ccd-5997767d9dca" targetNamespace="http://schemas.microsoft.com/office/2006/metadata/properties" ma:root="true" ma:fieldsID="49792f332b3258ccec7056023d04acf0" ns1:_="" ns2:_="" ns3:_="">
    <xsd:import namespace="http://schemas.microsoft.com/sharepoint/v3"/>
    <xsd:import namespace="c5a045cd-caed-4152-a4f5-04c1bd725e2d"/>
    <xsd:import namespace="9ff2668b-3160-4a26-9ccd-5997767d9d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a045cd-caed-4152-a4f5-04c1bd725e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7b08e0c-9838-438a-a46d-e871ec00c0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f2668b-3160-4a26-9ccd-5997767d9dc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2060ac0-81dd-4fc1-be9b-d5868cbde091}" ma:internalName="TaxCatchAll" ma:showField="CatchAllData" ma:web="9ff2668b-3160-4a26-9ccd-5997767d9d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c5a045cd-caed-4152-a4f5-04c1bd725e2d">
      <Terms xmlns="http://schemas.microsoft.com/office/infopath/2007/PartnerControls"/>
    </lcf76f155ced4ddcb4097134ff3c332f>
    <_ip_UnifiedCompliancePolicyProperties xmlns="http://schemas.microsoft.com/sharepoint/v3" xsi:nil="true"/>
    <TaxCatchAll xmlns="9ff2668b-3160-4a26-9ccd-5997767d9dca" xsi:nil="true"/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1AAF63-2D6E-45F4-928F-1C079DA02A14}"/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9497c2ea-0a9e-47ad-9816-47cb3c6b3e8c"/>
    <ds:schemaRef ds:uri="http://schemas.microsoft.com/office/2006/documentManagement/types"/>
    <ds:schemaRef ds:uri="http://schemas.microsoft.com/office/infopath/2007/PartnerControls"/>
    <ds:schemaRef ds:uri="bd7c5f9b-c18c-48d9-9ff7-d5c6b7c6f064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26201</TotalTime>
  <Words>2006</Words>
  <Application>Microsoft Office PowerPoint</Application>
  <PresentationFormat>On-screen Show (16:9)</PresentationFormat>
  <Paragraphs>269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Aptos</vt:lpstr>
      <vt:lpstr>Arial</vt:lpstr>
      <vt:lpstr>Calibri</vt:lpstr>
      <vt:lpstr>Courier New</vt:lpstr>
      <vt:lpstr>Franklin Gothic Heavy</vt:lpstr>
      <vt:lpstr>Mission Gothic Regular</vt:lpstr>
      <vt:lpstr>Noto Sans Symbols</vt:lpstr>
      <vt:lpstr>Roboto</vt:lpstr>
      <vt:lpstr>Roboto Light</vt:lpstr>
      <vt:lpstr>Slack-Lato</vt:lpstr>
      <vt:lpstr>Vista Slab OT Reg</vt:lpstr>
      <vt:lpstr>Wingdings</vt:lpstr>
      <vt:lpstr>Office Theme</vt:lpstr>
      <vt:lpstr>CompTIA Linux+ V8 TTT Session 1:</vt:lpstr>
      <vt:lpstr>PowerPoint Presentation</vt:lpstr>
      <vt:lpstr>Exam Voucher Qualifications</vt:lpstr>
      <vt:lpstr>Linux+ Team</vt:lpstr>
      <vt:lpstr>PowerPoint Presentation</vt:lpstr>
      <vt:lpstr>Jason Eckert </vt:lpstr>
      <vt:lpstr>The CompTIA Instructor Network (CIN) is a worldwide community for instructors who provide CompTIA certification training.  </vt:lpstr>
      <vt:lpstr>PowerPoint Presentation</vt:lpstr>
      <vt:lpstr>PowerPoint Presentation</vt:lpstr>
      <vt:lpstr>PowerPoint Presentation</vt:lpstr>
      <vt:lpstr>Poll 1</vt:lpstr>
      <vt:lpstr>Poll 2</vt:lpstr>
      <vt:lpstr>Poll 3</vt:lpstr>
      <vt:lpstr>Poll 4</vt:lpstr>
      <vt:lpstr>Chat Question</vt:lpstr>
      <vt:lpstr>Introduction</vt:lpstr>
      <vt:lpstr>Session Overview</vt:lpstr>
      <vt:lpstr>Linux+ V8 Overview</vt:lpstr>
      <vt:lpstr>Linux+ V8 Objectives</vt:lpstr>
      <vt:lpstr>What’s NEW in Linux+ V8</vt:lpstr>
      <vt:lpstr>Teaching Linux+</vt:lpstr>
      <vt:lpstr>Teaching Linux+</vt:lpstr>
      <vt:lpstr>Linux Overview</vt:lpstr>
      <vt:lpstr>What is Linux?</vt:lpstr>
      <vt:lpstr>What is Linux?</vt:lpstr>
      <vt:lpstr>Where is Linux Today?</vt:lpstr>
      <vt:lpstr>Where is Linux Today?</vt:lpstr>
      <vt:lpstr>Linux and The Cloud</vt:lpstr>
      <vt:lpstr>Linux and The Cloud</vt:lpstr>
      <vt:lpstr>Linux and The Cloud</vt:lpstr>
      <vt:lpstr>Linux and The Cloud</vt:lpstr>
      <vt:lpstr>Linux and The Cloud</vt:lpstr>
      <vt:lpstr>Course Setup</vt:lpstr>
      <vt:lpstr>Course Setup</vt:lpstr>
      <vt:lpstr>Shell Navigation and Getting Help</vt:lpstr>
      <vt:lpstr>Logging into Linux</vt:lpstr>
      <vt:lpstr>Logging into Linux</vt:lpstr>
      <vt:lpstr>Multiple Terminal windows </vt:lpstr>
      <vt:lpstr>Entering Shell Commands</vt:lpstr>
      <vt:lpstr>Entering Shell Commands</vt:lpstr>
      <vt:lpstr>Entering Shell Commands</vt:lpstr>
      <vt:lpstr>Entering Shell Commands</vt:lpstr>
      <vt:lpstr>Entering Shell Commands</vt:lpstr>
      <vt:lpstr>Getting Help</vt:lpstr>
      <vt:lpstr>Homework Labs</vt:lpstr>
      <vt:lpstr>Homework Labs</vt:lpstr>
      <vt:lpstr>Discussion time: Please type your questions in chat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Stephen Schneiter</cp:lastModifiedBy>
  <cp:revision>209</cp:revision>
  <cp:lastPrinted>2013-07-30T16:42:49Z</cp:lastPrinted>
  <dcterms:created xsi:type="dcterms:W3CDTF">2010-04-12T23:12:02Z</dcterms:created>
  <dcterms:modified xsi:type="dcterms:W3CDTF">2025-09-08T20:18:07Z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0x010100AA2CB5B8767C7745948A3559EF744C69</vt:lpwstr>
  </property>
  <property fmtid="{D5CDD505-2E9C-101B-9397-08002B2CF9AE}" pid="3" name="MediaServiceImageTags">
    <vt:lpwstr/>
  </property>
</Properties>
</file>